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4"/>
  </p:notesMasterIdLst>
  <p:sldIdLst>
    <p:sldId id="265" r:id="rId3"/>
    <p:sldId id="269" r:id="rId4"/>
    <p:sldId id="281" r:id="rId5"/>
    <p:sldId id="266" r:id="rId6"/>
    <p:sldId id="270" r:id="rId7"/>
    <p:sldId id="280" r:id="rId8"/>
    <p:sldId id="272" r:id="rId9"/>
    <p:sldId id="273" r:id="rId10"/>
    <p:sldId id="274" r:id="rId11"/>
    <p:sldId id="275" r:id="rId12"/>
    <p:sldId id="276" r:id="rId13"/>
    <p:sldId id="277" r:id="rId14"/>
    <p:sldId id="283" r:id="rId15"/>
    <p:sldId id="278" r:id="rId16"/>
    <p:sldId id="285" r:id="rId17"/>
    <p:sldId id="286" r:id="rId18"/>
    <p:sldId id="279" r:id="rId19"/>
    <p:sldId id="282" r:id="rId20"/>
    <p:sldId id="287" r:id="rId21"/>
    <p:sldId id="297" r:id="rId22"/>
    <p:sldId id="288" r:id="rId23"/>
    <p:sldId id="290" r:id="rId24"/>
    <p:sldId id="291" r:id="rId25"/>
    <p:sldId id="289" r:id="rId26"/>
    <p:sldId id="292" r:id="rId27"/>
    <p:sldId id="293" r:id="rId28"/>
    <p:sldId id="295" r:id="rId29"/>
    <p:sldId id="296" r:id="rId30"/>
    <p:sldId id="298" r:id="rId31"/>
    <p:sldId id="299" r:id="rId32"/>
    <p:sldId id="26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16/03/2020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3/16/2020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QGIS_Desktop_Tutorial.pptx" TargetMode="Externa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s://www.remix3d.com/details/G009SWND23JC" TargetMode="External"/><Relationship Id="rId5" Type="http://schemas.microsoft.com/office/2017/06/relationships/model3d" Target="../media/model3d1.glb"/><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hyperlink" Target="http://portal.geoscience.gov.au/"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portal.auscope.org.au/" TargetMode="Externa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hyperlink" Target="https://worldwind.arc.nasa.gov/" TargetMode="External"/><Relationship Id="rId3" Type="http://schemas.microsoft.com/office/2017/06/relationships/model3d" Target="../media/model3d2.glb"/><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image" Target="../media/image25.png"/><Relationship Id="rId4" Type="http://schemas.openxmlformats.org/officeDocument/2006/relationships/hyperlink" Target="https://www.remix3d.com/details/G009SV3FG5HK"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orldwind.earth/explorer/" TargetMode="Externa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worldview.earthdata.nasa.go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130.56.242.19/dea.html" TargetMode="External"/><Relationship Id="rId7" Type="http://schemas.openxmlformats.org/officeDocument/2006/relationships/image" Target="../media/image37.png"/><Relationship Id="rId2" Type="http://schemas.openxmlformats.org/officeDocument/2006/relationships/hyperlink" Target="http://130.56.242.27/ArcGIS/GEOGLAM/"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130.56.242.19/NASA/WorldWind/geoglam_wrapper_kml.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arth.google.com/web/" TargetMode="External"/><Relationship Id="rId3" Type="http://schemas.openxmlformats.org/officeDocument/2006/relationships/slideLayout" Target="../slideLayouts/slideLayout2.xml"/><Relationship Id="rId7" Type="http://schemas.openxmlformats.org/officeDocument/2006/relationships/hyperlink" Target="https://www.arcgis.com/home/index.html"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webgenie.com/ArcGIS/GEOGLAM/" TargetMode="External"/><Relationship Id="rId5" Type="http://schemas.openxmlformats.org/officeDocument/2006/relationships/hyperlink" Target="http://130.56.242.27/ArcGIS/GEOGLAM/" TargetMode="Externa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hyperlink" Target="https://earth.google.com/web/" TargetMode="External"/><Relationship Id="rId3" Type="http://schemas.openxmlformats.org/officeDocument/2006/relationships/slideLayout" Target="../slideLayouts/slideLayout2.xml"/><Relationship Id="rId7" Type="http://schemas.openxmlformats.org/officeDocument/2006/relationships/hyperlink" Target="https://www.arcgis.com/home/index.html"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webgenie.com/ArcGIS/GEOGLAM/" TargetMode="External"/><Relationship Id="rId5" Type="http://schemas.openxmlformats.org/officeDocument/2006/relationships/hyperlink" Target="http://130.56.242.27/ArcGIS/GEOGLAM/" TargetMode="Externa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earth.google.com/web/" TargetMode="External"/><Relationship Id="rId5" Type="http://schemas.openxmlformats.org/officeDocument/2006/relationships/hyperlink" Target="http://130.56.242.19/geoglam.html" TargetMode="Externa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hyperlink" Target="https://earth.google.com/web/" TargetMode="External"/><Relationship Id="rId5" Type="http://schemas.openxmlformats.org/officeDocument/2006/relationships/hyperlink" Target="http://130.56.242.19/geoglam.html" TargetMode="Externa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130.56.242.19/NASA/WorldWind/geoglam_wrapper_kml.html" TargetMode="Externa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3.png"/><Relationship Id="rId4" Type="http://schemas.openxmlformats.org/officeDocument/2006/relationships/hyperlink" Target="http://130.56.242.19/NASA/WorldWind/geoglam_wrapper_kml.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portal.auscope.org.au/" TargetMode="External"/><Relationship Id="rId3" Type="http://schemas.openxmlformats.org/officeDocument/2006/relationships/hyperlink" Target="https://www.arcgis.com/home/index.html" TargetMode="External"/><Relationship Id="rId7" Type="http://schemas.openxmlformats.org/officeDocument/2006/relationships/hyperlink" Target="https://worldwind.arc.nasa.gov/"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orldview.earthdata.nasa.gov/" TargetMode="External"/><Relationship Id="rId5" Type="http://schemas.openxmlformats.org/officeDocument/2006/relationships/hyperlink" Target="http://portal.geoscience.gov.au/" TargetMode="External"/><Relationship Id="rId4" Type="http://schemas.openxmlformats.org/officeDocument/2006/relationships/hyperlink" Target="https://www.qgis.org/en/site/" TargetMode="External"/><Relationship Id="rId9" Type="http://schemas.openxmlformats.org/officeDocument/2006/relationships/hyperlink" Target="https://www.google.com/eart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opensource.com/alternatives/arcgis"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sivapra/gsky/blob/master/Documents/ows/ArcGIS_Pro_Desktop_Tutorial.pptx" TargetMode="Externa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cGIS_Online_Tutorial.pptx" TargetMode="Externa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hyperlink" Target="https://www.arcgis.com/home/index.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sivapra/gsky/blob/master/Documents/ows/ArcGIS_Earth_Tutorial.pptx" TargetMode="Externa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Autofit/>
          </a:bodyPr>
          <a:lstStyle/>
          <a:p>
            <a:r>
              <a:rPr lang="en-US"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New GSKY Client Software Apps</a:t>
            </a:r>
            <a:endParaRPr lang="en-AU"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Exploring client apps other than TerriaMap</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947904"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All Rights Reserved. </a:t>
            </a:r>
          </a:p>
          <a:p>
            <a:r>
              <a:rPr lang="en-US" sz="700">
                <a:latin typeface="Calibri" panose="020F0502020204030204" pitchFamily="34" charset="0"/>
                <a:cs typeface="Calibri" panose="020F0502020204030204" pitchFamily="34" charset="0"/>
              </a:rPr>
              <a:t>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9927771" y="6658713"/>
            <a:ext cx="2256412"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11  March,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190"/>
    </mc:Choice>
    <mc:Fallback xmlns="">
      <p:transition spd="slow" advTm="81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767782-9BA9-46E6-906A-C9222D0E65B4}"/>
              </a:ext>
            </a:extLst>
          </p:cNvPr>
          <p:cNvPicPr>
            <a:picLocks noChangeAspect="1"/>
          </p:cNvPicPr>
          <p:nvPr/>
        </p:nvPicPr>
        <p:blipFill>
          <a:blip r:embed="rId3"/>
          <a:stretch>
            <a:fillRect/>
          </a:stretch>
        </p:blipFill>
        <p:spPr>
          <a:xfrm>
            <a:off x="3534846" y="3641346"/>
            <a:ext cx="2838095" cy="1257143"/>
          </a:xfrm>
          <a:prstGeom prst="rect">
            <a:avLst/>
          </a:prstGeom>
          <a:ln w="3175">
            <a:solidFill>
              <a:schemeClr val="tx1"/>
            </a:solidFill>
          </a:ln>
        </p:spPr>
      </p:pic>
      <p:sp>
        <p:nvSpPr>
          <p:cNvPr id="22" name="TextBox 21">
            <a:extLst>
              <a:ext uri="{FF2B5EF4-FFF2-40B4-BE49-F238E27FC236}">
                <a16:creationId xmlns:a16="http://schemas.microsoft.com/office/drawing/2014/main" id="{35772F8A-CC84-4477-A416-A7E76F212439}"/>
              </a:ext>
            </a:extLst>
          </p:cNvPr>
          <p:cNvSpPr txBox="1"/>
          <p:nvPr/>
        </p:nvSpPr>
        <p:spPr>
          <a:xfrm>
            <a:off x="3369852" y="1019085"/>
            <a:ext cx="6288498" cy="584775"/>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software from Google.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278576" y="5826659"/>
            <a:ext cx="3258293"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QGIS</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166986" y="3989569"/>
            <a:ext cx="3532797" cy="830997"/>
          </a:xfrm>
          <a:prstGeom prst="rect">
            <a:avLst/>
          </a:prstGeom>
          <a:noFill/>
        </p:spPr>
        <p:txBody>
          <a:bodyPr wrap="square" rtlCol="0">
            <a:spAutoFit/>
          </a:bodyPr>
          <a:lstStyle/>
          <a:p>
            <a:pPr marL="285750" indent="-285750">
              <a:buFont typeface="Arial" panose="020B0604020202020204" pitchFamily="34" charset="0"/>
              <a:buChar char="•"/>
            </a:pPr>
            <a:r>
              <a:rPr lang="en-US" sz="1600"/>
              <a:t>Very widely used.</a:t>
            </a:r>
          </a:p>
          <a:p>
            <a:pPr marL="285750" indent="-285750">
              <a:buFont typeface="Arial" panose="020B0604020202020204" pitchFamily="34" charset="0"/>
              <a:buChar char="•"/>
            </a:pPr>
            <a:r>
              <a:rPr lang="en-US" sz="1600"/>
              <a:t>Has WMS capability.</a:t>
            </a:r>
          </a:p>
          <a:p>
            <a:pPr marL="285750" indent="-285750">
              <a:buFont typeface="Arial" panose="020B0604020202020204" pitchFamily="34" charset="0"/>
              <a:buChar char="•"/>
            </a:pPr>
            <a:r>
              <a:rPr lang="en-US" sz="1600"/>
              <a:t>Not connecting to GSKY servers yet.</a:t>
            </a:r>
          </a:p>
        </p:txBody>
      </p:sp>
      <p:pic>
        <p:nvPicPr>
          <p:cNvPr id="3" name="Picture 2">
            <a:extLst>
              <a:ext uri="{FF2B5EF4-FFF2-40B4-BE49-F238E27FC236}">
                <a16:creationId xmlns:a16="http://schemas.microsoft.com/office/drawing/2014/main" id="{CE00C7F1-3769-4291-AB60-322BA225C232}"/>
              </a:ext>
            </a:extLst>
          </p:cNvPr>
          <p:cNvPicPr>
            <a:picLocks noChangeAspect="1"/>
          </p:cNvPicPr>
          <p:nvPr/>
        </p:nvPicPr>
        <p:blipFill>
          <a:blip r:embed="rId4"/>
          <a:stretch>
            <a:fillRect/>
          </a:stretch>
        </p:blipFill>
        <p:spPr>
          <a:xfrm>
            <a:off x="166986" y="1828748"/>
            <a:ext cx="3041580" cy="1248002"/>
          </a:xfrm>
          <a:prstGeom prst="rect">
            <a:avLst/>
          </a:prstGeom>
        </p:spPr>
      </p:pic>
      <p:pic>
        <p:nvPicPr>
          <p:cNvPr id="2" name="Picture 1">
            <a:extLst>
              <a:ext uri="{FF2B5EF4-FFF2-40B4-BE49-F238E27FC236}">
                <a16:creationId xmlns:a16="http://schemas.microsoft.com/office/drawing/2014/main" id="{0926DBDE-3483-4B9E-90E6-9AACACF365BF}"/>
              </a:ext>
            </a:extLst>
          </p:cNvPr>
          <p:cNvPicPr>
            <a:picLocks noChangeAspect="1"/>
          </p:cNvPicPr>
          <p:nvPr/>
        </p:nvPicPr>
        <p:blipFill>
          <a:blip r:embed="rId5"/>
          <a:stretch>
            <a:fillRect/>
          </a:stretch>
        </p:blipFill>
        <p:spPr>
          <a:xfrm>
            <a:off x="3534846" y="2175877"/>
            <a:ext cx="2857143" cy="1390476"/>
          </a:xfrm>
          <a:prstGeom prst="rect">
            <a:avLst/>
          </a:prstGeom>
          <a:ln w="3175">
            <a:solidFill>
              <a:schemeClr val="tx1"/>
            </a:solidFill>
          </a:ln>
        </p:spPr>
      </p:pic>
      <p:sp>
        <p:nvSpPr>
          <p:cNvPr id="4" name="Rectangle 3">
            <a:extLst>
              <a:ext uri="{FF2B5EF4-FFF2-40B4-BE49-F238E27FC236}">
                <a16:creationId xmlns:a16="http://schemas.microsoft.com/office/drawing/2014/main" id="{8F09B154-9D8B-4BCE-8EF0-7799F1884E1F}"/>
              </a:ext>
            </a:extLst>
          </p:cNvPr>
          <p:cNvSpPr/>
          <p:nvPr/>
        </p:nvSpPr>
        <p:spPr>
          <a:xfrm>
            <a:off x="3699783" y="3226386"/>
            <a:ext cx="1464881"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CD88A81-6F04-4FBA-89EC-1A49355B821B}"/>
              </a:ext>
            </a:extLst>
          </p:cNvPr>
          <p:cNvSpPr/>
          <p:nvPr/>
        </p:nvSpPr>
        <p:spPr>
          <a:xfrm>
            <a:off x="3648076" y="4676912"/>
            <a:ext cx="1512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C754B03B-0DA3-4C37-98CE-951AA06EF36F}"/>
              </a:ext>
            </a:extLst>
          </p:cNvPr>
          <p:cNvSpPr/>
          <p:nvPr/>
        </p:nvSpPr>
        <p:spPr>
          <a:xfrm>
            <a:off x="4301220" y="2578689"/>
            <a:ext cx="1764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3BC6E1EC-CC61-446A-B4A6-D89BFA94C195}"/>
              </a:ext>
            </a:extLst>
          </p:cNvPr>
          <p:cNvSpPr/>
          <p:nvPr/>
        </p:nvSpPr>
        <p:spPr>
          <a:xfrm>
            <a:off x="4274007" y="4029207"/>
            <a:ext cx="1728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DAC447D4-E43E-47BE-B918-4636C74C110F}"/>
              </a:ext>
            </a:extLst>
          </p:cNvPr>
          <p:cNvSpPr txBox="1"/>
          <p:nvPr/>
        </p:nvSpPr>
        <p:spPr>
          <a:xfrm>
            <a:off x="2865665" y="4980381"/>
            <a:ext cx="3771900" cy="246221"/>
          </a:xfrm>
          <a:prstGeom prst="rect">
            <a:avLst/>
          </a:prstGeom>
          <a:noFill/>
        </p:spPr>
        <p:txBody>
          <a:bodyPr wrap="square" rtlCol="0">
            <a:spAutoFit/>
          </a:bodyPr>
          <a:lstStyle/>
          <a:p>
            <a:r>
              <a:rPr lang="en-US" sz="1000">
                <a:latin typeface="Calibri" panose="020F0502020204030204" pitchFamily="34" charset="0"/>
                <a:cs typeface="Calibri" panose="020F0502020204030204" pitchFamily="34" charset="0"/>
              </a:rPr>
              <a:t>query: map[service:[WMS] version:[1.1.1] request:[GetCapabilities]]</a:t>
            </a:r>
            <a:endParaRPr lang="en-AU" sz="10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0193C37-9162-4A1E-819A-05EE4033D10F}"/>
              </a:ext>
            </a:extLst>
          </p:cNvPr>
          <p:cNvSpPr txBox="1"/>
          <p:nvPr/>
        </p:nvSpPr>
        <p:spPr>
          <a:xfrm>
            <a:off x="6637565" y="1828748"/>
            <a:ext cx="4702628" cy="2408352"/>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WMS service is not working with Google Earth (GE), and it appears to be a general issue than specific to GSKY. None of the example URLs they have included in the program works either.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is calling the GSKY server with the following query: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  </a:t>
            </a:r>
            <a:r>
              <a:rPr lang="en-US" sz="1050" i="1">
                <a:latin typeface="Calibri" panose="020F0502020204030204" pitchFamily="34" charset="0"/>
                <a:cs typeface="Calibri" panose="020F0502020204030204" pitchFamily="34" charset="0"/>
              </a:rPr>
              <a:t>query: map[version:[1.1.1] request:[GetCapabilities] service:[WMS]]</a:t>
            </a:r>
          </a:p>
          <a:p>
            <a:pPr algn="just"/>
            <a:endParaRPr lang="en-US" sz="1050" i="1">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GSKY server is processing the query without any error. However, GE interprets the return value as error and says “WMS Capability fetch error”. Hence, no further calls to ‘service=WMS’ is arriving.</a:t>
            </a:r>
          </a:p>
          <a:p>
            <a:pPr algn="just"/>
            <a:endParaRPr lang="en-US" sz="1050">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Perhaps we could try to get some help through the Google Developer’s forum. Will investigate and post here later.</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48676008"/>
      </p:ext>
    </p:extLst>
  </p:cSld>
  <p:clrMapOvr>
    <a:masterClrMapping/>
  </p:clrMapOvr>
  <mc:AlternateContent xmlns:mc="http://schemas.openxmlformats.org/markup-compatibility/2006" xmlns:p14="http://schemas.microsoft.com/office/powerpoint/2010/main">
    <mc:Choice Requires="p14">
      <p:transition spd="slow" p14:dur="2000" advTm="45953"/>
    </mc:Choice>
    <mc:Fallback xmlns="">
      <p:transition spd="slow" advTm="459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ppt_w</p:attrName>
                                        </p:attrNameLst>
                                      </p:cBhvr>
                                      <p:tavLst>
                                        <p:tav tm="0" fmla="#ppt_w*sin(2.5*pi*$)">
                                          <p:val>
                                            <p:fltVal val="0"/>
                                          </p:val>
                                        </p:tav>
                                        <p:tav tm="100000">
                                          <p:val>
                                            <p:fltVal val="1"/>
                                          </p:val>
                                        </p:tav>
                                      </p:tavLst>
                                    </p:anim>
                                    <p:anim calcmode="lin" valueType="num">
                                      <p:cBhvr>
                                        <p:cTn id="1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0"/>
                                        <p:tgtEl>
                                          <p:spTgt spid="4"/>
                                        </p:tgtEl>
                                      </p:cBhvr>
                                    </p:animEffect>
                                    <p:anim calcmode="lin" valueType="num">
                                      <p:cBhvr>
                                        <p:cTn id="25" dur="2000" fill="hold"/>
                                        <p:tgtEl>
                                          <p:spTgt spid="4"/>
                                        </p:tgtEl>
                                        <p:attrNameLst>
                                          <p:attrName>ppt_w</p:attrName>
                                        </p:attrNameLst>
                                      </p:cBhvr>
                                      <p:tavLst>
                                        <p:tav tm="0" fmla="#ppt_w*sin(2.5*pi*$)">
                                          <p:val>
                                            <p:fltVal val="0"/>
                                          </p:val>
                                        </p:tav>
                                        <p:tav tm="100000">
                                          <p:val>
                                            <p:fltVal val="1"/>
                                          </p:val>
                                        </p:tav>
                                      </p:tavLst>
                                    </p:anim>
                                    <p:anim calcmode="lin" valueType="num">
                                      <p:cBhvr>
                                        <p:cTn id="2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anim calcmode="lin" valueType="num">
                                      <p:cBhvr>
                                        <p:cTn id="44" dur="2000" fill="hold"/>
                                        <p:tgtEl>
                                          <p:spTgt spid="23"/>
                                        </p:tgtEl>
                                        <p:attrNameLst>
                                          <p:attrName>ppt_w</p:attrName>
                                        </p:attrNameLst>
                                      </p:cBhvr>
                                      <p:tavLst>
                                        <p:tav tm="0" fmla="#ppt_w*sin(2.5*pi*$)">
                                          <p:val>
                                            <p:fltVal val="0"/>
                                          </p:val>
                                        </p:tav>
                                        <p:tav tm="100000">
                                          <p:val>
                                            <p:fltVal val="1"/>
                                          </p:val>
                                        </p:tav>
                                      </p:tavLst>
                                    </p:anim>
                                    <p:anim calcmode="lin" valueType="num">
                                      <p:cBhvr>
                                        <p:cTn id="4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4" grpId="0" animBg="1"/>
      <p:bldP spid="23" grpId="0" animBg="1"/>
      <p:bldP spid="24" grpId="0" animBg="1"/>
      <p:bldP spid="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QGIS</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https://github.com/.../QGIS_Desktop_Tutorial.pptx</a:t>
            </a:r>
            <a:endParaRPr lang="en-US" sz="1400"/>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Windows, Mac and VDI versions.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QGIS</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AusGIN</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00100" y="4093517"/>
            <a:ext cx="5004707" cy="861774"/>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00B050"/>
                </a:solidFill>
              </a:rPr>
              <a:t>Works well with GSKY.</a:t>
            </a:r>
          </a:p>
          <a:p>
            <a:pPr marL="742950" lvl="1" indent="-285750">
              <a:buFont typeface="Arial" panose="020B0604020202020204" pitchFamily="34" charset="0"/>
              <a:buChar char="•"/>
            </a:pPr>
            <a:r>
              <a:rPr lang="en-US" sz="1600"/>
              <a:t>Only the latest version, 3.4.x, works with GSKY.</a:t>
            </a:r>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646331"/>
          </a:xfrm>
          <a:prstGeom prst="rect">
            <a:avLst/>
          </a:prstGeom>
          <a:noFill/>
        </p:spPr>
        <p:txBody>
          <a:bodyPr wrap="square" rtlCol="0">
            <a:spAutoFit/>
          </a:bodyPr>
          <a:lstStyle/>
          <a:p>
            <a:pPr marL="285750" indent="-285750">
              <a:buFont typeface="Arial" panose="020B0604020202020204" pitchFamily="34" charset="0"/>
              <a:buChar char="•"/>
            </a:pPr>
            <a:r>
              <a:rPr lang="en-US"/>
              <a:t>About as complex as ArcGIS Pro.</a:t>
            </a:r>
          </a:p>
          <a:p>
            <a:pPr marL="285750" indent="-285750">
              <a:buFont typeface="Arial" panose="020B0604020202020204" pitchFamily="34" charset="0"/>
              <a:buChar char="•"/>
            </a:pPr>
            <a:r>
              <a:rPr lang="en-US"/>
              <a:t>Large number of options and settings.</a:t>
            </a:r>
            <a:endParaRPr lang="en-AU"/>
          </a:p>
        </p:txBody>
      </p:sp>
      <p:pic>
        <p:nvPicPr>
          <p:cNvPr id="3" name="Picture 2">
            <a:extLst>
              <a:ext uri="{FF2B5EF4-FFF2-40B4-BE49-F238E27FC236}">
                <a16:creationId xmlns:a16="http://schemas.microsoft.com/office/drawing/2014/main" id="{B397E866-8EFB-496F-9A5E-07BB779D2287}"/>
              </a:ext>
            </a:extLst>
          </p:cNvPr>
          <p:cNvPicPr>
            <a:picLocks noChangeAspect="1"/>
          </p:cNvPicPr>
          <p:nvPr/>
        </p:nvPicPr>
        <p:blipFill>
          <a:blip r:embed="rId4"/>
          <a:stretch>
            <a:fillRect/>
          </a:stretch>
        </p:blipFill>
        <p:spPr>
          <a:xfrm>
            <a:off x="591527" y="1955183"/>
            <a:ext cx="2485714" cy="942857"/>
          </a:xfrm>
          <a:prstGeom prst="rect">
            <a:avLst/>
          </a:prstGeom>
        </p:spPr>
      </p:pic>
      <mc:AlternateContent xmlns:mc="http://schemas.openxmlformats.org/markup-compatibility/2006" xmlns:am3d="http://schemas.microsoft.com/office/drawing/2017/model3d">
        <mc:Choice Requires="am3d">
          <p:graphicFrame>
            <p:nvGraphicFramePr>
              <p:cNvPr id="4" name="3D Model 3" descr="Hummingbird">
                <a:extLst>
                  <a:ext uri="{FF2B5EF4-FFF2-40B4-BE49-F238E27FC236}">
                    <a16:creationId xmlns:a16="http://schemas.microsoft.com/office/drawing/2014/main" id="{454081B6-3C9E-40B3-B7DF-711F8D676B77}"/>
                  </a:ext>
                </a:extLst>
              </p:cNvPr>
              <p:cNvGraphicFramePr>
                <a:graphicFrameLocks noChangeAspect="1"/>
              </p:cNvGraphicFramePr>
              <p:nvPr>
                <p:extLst>
                  <p:ext uri="{D42A27DB-BD31-4B8C-83A1-F6EECF244321}">
                    <p14:modId xmlns:p14="http://schemas.microsoft.com/office/powerpoint/2010/main" val="159808570"/>
                  </p:ext>
                </p:extLst>
              </p:nvPr>
            </p:nvGraphicFramePr>
            <p:xfrm>
              <a:off x="63275" y="1200741"/>
              <a:ext cx="1056504" cy="1151685"/>
            </p:xfrm>
            <a:graphic>
              <a:graphicData uri="http://schemas.microsoft.com/office/drawing/2017/model3d">
                <am3d:model3d r:embed="rId5">
                  <am3d:spPr>
                    <a:xfrm>
                      <a:off x="0" y="0"/>
                      <a:ext cx="1056504" cy="1151685"/>
                    </a:xfrm>
                    <a:prstGeom prst="rect">
                      <a:avLst/>
                    </a:prstGeom>
                  </am3d:spPr>
                  <am3d:camera>
                    <am3d:pos x="0" y="0" z="61211734"/>
                    <am3d:up dx="0" dy="36000000" dz="0"/>
                    <am3d:lookAt x="0" y="0" z="0"/>
                    <am3d:perspective fov="2700000"/>
                  </am3d:camera>
                  <am3d:trans>
                    <am3d:meterPerModelUnit n="12787143" d="1000000"/>
                    <am3d:preTrans dx="1884" dy="-11102297" dz="683473"/>
                    <am3d:scale>
                      <am3d:sx n="1000000" d="1000000"/>
                      <am3d:sy n="1000000" d="1000000"/>
                      <am3d:sz n="1000000" d="1000000"/>
                    </am3d:scale>
                    <am3d:rot ax="6614534" ay="4691339" az="6638609"/>
                    <am3d:postTrans dx="0" dy="0" dz="0"/>
                  </am3d:trans>
                  <am3d:attrSrcUrl r:id="rId6"/>
                  <am3d:raster rName="Office3DRenderer" rVer="16.0.8326">
                    <am3d:blip r:embed="rId7"/>
                  </am3d:raster>
                  <am3d:objViewport viewportSz="24651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ummingbird">
                <a:extLst>
                  <a:ext uri="{FF2B5EF4-FFF2-40B4-BE49-F238E27FC236}">
                    <a16:creationId xmlns:a16="http://schemas.microsoft.com/office/drawing/2014/main" id="{454081B6-3C9E-40B3-B7DF-711F8D676B77}"/>
                  </a:ext>
                </a:extLst>
              </p:cNvPr>
              <p:cNvPicPr>
                <a:picLocks noGrp="1" noRot="1" noChangeAspect="1" noMove="1" noResize="1" noEditPoints="1" noAdjustHandles="1" noChangeArrowheads="1" noChangeShapeType="1" noCrop="1"/>
              </p:cNvPicPr>
              <p:nvPr/>
            </p:nvPicPr>
            <p:blipFill>
              <a:blip r:embed="rId8"/>
              <a:stretch>
                <a:fillRect/>
              </a:stretch>
            </p:blipFill>
            <p:spPr>
              <a:xfrm>
                <a:off x="63275" y="1200741"/>
                <a:ext cx="1056504" cy="1151685"/>
              </a:xfrm>
              <a:prstGeom prst="rect">
                <a:avLst/>
              </a:prstGeom>
            </p:spPr>
          </p:pic>
        </mc:Fallback>
      </mc:AlternateContent>
      <p:sp>
        <p:nvSpPr>
          <p:cNvPr id="5" name="TextBox 4">
            <a:extLst>
              <a:ext uri="{FF2B5EF4-FFF2-40B4-BE49-F238E27FC236}">
                <a16:creationId xmlns:a16="http://schemas.microsoft.com/office/drawing/2014/main" id="{EAEABC5C-315A-4BF6-86E1-B4B22FC8B7B2}"/>
              </a:ext>
            </a:extLst>
          </p:cNvPr>
          <p:cNvSpPr txBox="1"/>
          <p:nvPr/>
        </p:nvSpPr>
        <p:spPr>
          <a:xfrm>
            <a:off x="7796893" y="1686804"/>
            <a:ext cx="4000500" cy="195438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QGIS is almost as comprehensive as ArcGIS Pro and is a free software. It can be installed on Mac as well as on Windows and Linux.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VDI-integrated version as well. However, there are issues. </a:t>
            </a:r>
          </a:p>
          <a:p>
            <a:pPr algn="just"/>
            <a:endParaRPr lang="en-US" sz="1100">
              <a:latin typeface="Calibri" panose="020F0502020204030204" pitchFamily="34" charset="0"/>
              <a:cs typeface="Calibri" panose="020F0502020204030204" pitchFamily="34" charset="0"/>
            </a:endParaRPr>
          </a:p>
          <a:p>
            <a:pPr marL="228600" indent="-228600" algn="just">
              <a:buAutoNum type="arabicPeriod"/>
            </a:pPr>
            <a:r>
              <a:rPr lang="en-US" sz="1100">
                <a:latin typeface="Calibri" panose="020F0502020204030204" pitchFamily="34" charset="0"/>
                <a:cs typeface="Calibri" panose="020F0502020204030204" pitchFamily="34" charset="0"/>
              </a:rPr>
              <a:t>The v2.14 does not work with GSKY.</a:t>
            </a:r>
          </a:p>
          <a:p>
            <a:pPr marL="228600" indent="-228600" algn="just">
              <a:buAutoNum type="arabicPeriod"/>
            </a:pPr>
            <a:r>
              <a:rPr lang="en-US" sz="1100">
                <a:latin typeface="Calibri" panose="020F0502020204030204" pitchFamily="34" charset="0"/>
                <a:cs typeface="Calibri" panose="020F0502020204030204" pitchFamily="34" charset="0"/>
              </a:rPr>
              <a:t>The v3.4 is currently having issues, which will be fixed. As a workaround, it is possible to start it as commandline in an SSH session. It will be documented in the above tutorial.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91798685"/>
      </p:ext>
    </p:extLst>
  </p:cSld>
  <p:clrMapOvr>
    <a:masterClrMapping/>
  </p:clrMapOvr>
  <mc:AlternateContent xmlns:mc="http://schemas.openxmlformats.org/markup-compatibility/2006" xmlns:p14="http://schemas.microsoft.com/office/powerpoint/2010/main">
    <mc:Choice Requires="p14">
      <p:transition spd="slow" p14:dur="2000" advTm="17325"/>
    </mc:Choice>
    <mc:Fallback xmlns="">
      <p:transition spd="slow" advTm="17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AusGIN</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Provided by Geoscience and various Australian state governments.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AUSGIN</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Auscope</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pic>
        <p:nvPicPr>
          <p:cNvPr id="5" name="Picture 4">
            <a:extLst>
              <a:ext uri="{FF2B5EF4-FFF2-40B4-BE49-F238E27FC236}">
                <a16:creationId xmlns:a16="http://schemas.microsoft.com/office/drawing/2014/main" id="{B5E6D9ED-FEBD-4CB9-A978-119AC9FAD341}"/>
              </a:ext>
            </a:extLst>
          </p:cNvPr>
          <p:cNvPicPr>
            <a:picLocks noChangeAspect="1"/>
          </p:cNvPicPr>
          <p:nvPr/>
        </p:nvPicPr>
        <p:blipFill>
          <a:blip r:embed="rId3"/>
          <a:stretch>
            <a:fillRect/>
          </a:stretch>
        </p:blipFill>
        <p:spPr>
          <a:xfrm>
            <a:off x="897486" y="1822610"/>
            <a:ext cx="1514286" cy="1542857"/>
          </a:xfrm>
          <a:prstGeom prst="rect">
            <a:avLst/>
          </a:prstGeom>
        </p:spPr>
      </p:pic>
      <p:pic>
        <p:nvPicPr>
          <p:cNvPr id="6" name="Picture 5">
            <a:hlinkClick r:id="rId4"/>
            <a:extLst>
              <a:ext uri="{FF2B5EF4-FFF2-40B4-BE49-F238E27FC236}">
                <a16:creationId xmlns:a16="http://schemas.microsoft.com/office/drawing/2014/main" id="{35A1A2C2-2D4F-42F5-9839-E894B4E47B5B}"/>
              </a:ext>
            </a:extLst>
          </p:cNvPr>
          <p:cNvPicPr>
            <a:picLocks noChangeAspect="1"/>
          </p:cNvPicPr>
          <p:nvPr/>
        </p:nvPicPr>
        <p:blipFill>
          <a:blip r:embed="rId5"/>
          <a:stretch>
            <a:fillRect/>
          </a:stretch>
        </p:blipFill>
        <p:spPr>
          <a:xfrm>
            <a:off x="522754" y="3411233"/>
            <a:ext cx="2215589" cy="405826"/>
          </a:xfrm>
          <a:prstGeom prst="rect">
            <a:avLst/>
          </a:prstGeom>
        </p:spPr>
      </p:pic>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2" name="TextBox 1">
            <a:extLst>
              <a:ext uri="{FF2B5EF4-FFF2-40B4-BE49-F238E27FC236}">
                <a16:creationId xmlns:a16="http://schemas.microsoft.com/office/drawing/2014/main" id="{2D9C39DD-D831-46A7-A8CA-40CCB2B141B3}"/>
              </a:ext>
            </a:extLst>
          </p:cNvPr>
          <p:cNvSpPr txBox="1"/>
          <p:nvPr/>
        </p:nvSpPr>
        <p:spPr>
          <a:xfrm>
            <a:off x="507958" y="3902529"/>
            <a:ext cx="2230385"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http://portal.geoscience.gov.au/</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EE7A03F-241B-4B8F-B399-1B2E5388FC1E}"/>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There are five base maps to choose from and the layers get added relatively quickly.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03547610"/>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Auscope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Based in Uni of Melbourne and funded by NCRIS.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Auscope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10" name="TextBox 9">
            <a:extLst>
              <a:ext uri="{FF2B5EF4-FFF2-40B4-BE49-F238E27FC236}">
                <a16:creationId xmlns:a16="http://schemas.microsoft.com/office/drawing/2014/main" id="{EF26097A-077A-4783-9E4A-6DB232E84439}"/>
              </a:ext>
            </a:extLst>
          </p:cNvPr>
          <p:cNvSpPr txBox="1"/>
          <p:nvPr/>
        </p:nvSpPr>
        <p:spPr>
          <a:xfrm>
            <a:off x="507958" y="4269922"/>
            <a:ext cx="1933333"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3"/>
              </a:rPr>
              <a:t>http://portal.auscope.org.au/</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6A00AD55-65D6-4A0E-915E-6968B202D799}"/>
              </a:ext>
            </a:extLst>
          </p:cNvPr>
          <p:cNvPicPr>
            <a:picLocks noChangeAspect="1"/>
          </p:cNvPicPr>
          <p:nvPr/>
        </p:nvPicPr>
        <p:blipFill>
          <a:blip r:embed="rId4"/>
          <a:stretch>
            <a:fillRect/>
          </a:stretch>
        </p:blipFill>
        <p:spPr>
          <a:xfrm>
            <a:off x="507958" y="3902525"/>
            <a:ext cx="1933333" cy="304762"/>
          </a:xfrm>
          <a:prstGeom prst="rect">
            <a:avLst/>
          </a:prstGeom>
        </p:spPr>
      </p:pic>
      <p:pic>
        <p:nvPicPr>
          <p:cNvPr id="3" name="Picture 2">
            <a:extLst>
              <a:ext uri="{FF2B5EF4-FFF2-40B4-BE49-F238E27FC236}">
                <a16:creationId xmlns:a16="http://schemas.microsoft.com/office/drawing/2014/main" id="{27D7B5E2-E192-4801-AC70-79AF8C1EB70B}"/>
              </a:ext>
            </a:extLst>
          </p:cNvPr>
          <p:cNvPicPr>
            <a:picLocks noChangeAspect="1"/>
          </p:cNvPicPr>
          <p:nvPr/>
        </p:nvPicPr>
        <p:blipFill>
          <a:blip r:embed="rId5"/>
          <a:stretch>
            <a:fillRect/>
          </a:stretch>
        </p:blipFill>
        <p:spPr>
          <a:xfrm>
            <a:off x="507958" y="1863980"/>
            <a:ext cx="1933333" cy="1942202"/>
          </a:xfrm>
          <a:prstGeom prst="rect">
            <a:avLst/>
          </a:prstGeom>
        </p:spPr>
      </p:pic>
      <p:sp>
        <p:nvSpPr>
          <p:cNvPr id="13" name="TextBox 12">
            <a:extLst>
              <a:ext uri="{FF2B5EF4-FFF2-40B4-BE49-F238E27FC236}">
                <a16:creationId xmlns:a16="http://schemas.microsoft.com/office/drawing/2014/main" id="{6974C179-00E1-4887-B900-131CD14B23CD}"/>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and AusGIN. There is only a simple base map with no option to change it.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554065428"/>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7651934" cy="800219"/>
          </a:xfrm>
          <a:prstGeom prst="rect">
            <a:avLst/>
          </a:prstGeom>
          <a:noFill/>
        </p:spPr>
        <p:txBody>
          <a:bodyPr wrap="square" rtlCol="0">
            <a:spAutoFit/>
          </a:bodyPr>
          <a:lstStyle/>
          <a:p>
            <a:pPr marL="285750" indent="-285750">
              <a:buFont typeface="Arial" panose="020B0604020202020204" pitchFamily="34" charset="0"/>
              <a:buChar char="•"/>
            </a:pPr>
            <a:r>
              <a:rPr lang="en-US" dirty="0"/>
              <a:t>Tutorials: </a:t>
            </a:r>
            <a:r>
              <a:rPr lang="en-US" sz="1100" dirty="0"/>
              <a:t>NASA_WebWorldWind.pptx, NASA_WebWorldWind_DEA.pptx, NASA_WebWorldWind_DEA_KML.pptx</a:t>
            </a:r>
            <a:endParaRPr lang="en-US" sz="1400" dirty="0"/>
          </a:p>
          <a:p>
            <a:pPr marL="742950" lvl="1" indent="-285750">
              <a:buFont typeface="Arial" panose="020B0604020202020204" pitchFamily="34" charset="0"/>
              <a:buChar char="•"/>
            </a:pPr>
            <a:r>
              <a:rPr lang="en-US" sz="1400" dirty="0"/>
              <a:t>Free and open source program.</a:t>
            </a:r>
          </a:p>
          <a:p>
            <a:pPr marL="742950" lvl="1" indent="-285750">
              <a:buFont typeface="Arial" panose="020B0604020202020204" pitchFamily="34" charset="0"/>
              <a:buChar char="•"/>
            </a:pPr>
            <a:r>
              <a:rPr lang="en-US" sz="1400" dirty="0"/>
              <a:t>Maps and layers provided by various </a:t>
            </a:r>
            <a:r>
              <a:rPr lang="en-US" sz="1400" dirty="0" err="1"/>
              <a:t>organisations</a:t>
            </a:r>
            <a:r>
              <a:rPr lang="en-US" sz="1400" dirty="0"/>
              <a:t>.</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Build your own 3D globe application from the SDK.</a:t>
            </a:r>
          </a:p>
          <a:p>
            <a:pPr marL="285750" indent="-285750">
              <a:buFont typeface="Arial" panose="020B0604020202020204" pitchFamily="34" charset="0"/>
              <a:buChar char="•"/>
            </a:pPr>
            <a:r>
              <a:rPr lang="en-US"/>
              <a:t>Make and publish your map on World Wind servers.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15553"/>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May have to ask NASA to publish our data.</a:t>
            </a:r>
          </a:p>
        </p:txBody>
      </p:sp>
      <mc:AlternateContent xmlns:mc="http://schemas.openxmlformats.org/markup-compatibility/2006" xmlns:am3d="http://schemas.microsoft.com/office/drawing/2017/model3d">
        <mc:Choice Requires="am3d">
          <p:graphicFrame>
            <p:nvGraphicFramePr>
              <p:cNvPr id="9" name="3D Model 8" descr="Satellite">
                <a:extLst>
                  <a:ext uri="{FF2B5EF4-FFF2-40B4-BE49-F238E27FC236}">
                    <a16:creationId xmlns:a16="http://schemas.microsoft.com/office/drawing/2014/main" id="{01B42631-FEE0-4CF7-A410-9F13CEB03FDF}"/>
                  </a:ext>
                </a:extLst>
              </p:cNvPr>
              <p:cNvGraphicFramePr>
                <a:graphicFrameLocks noChangeAspect="1"/>
              </p:cNvGraphicFramePr>
              <p:nvPr>
                <p:extLst>
                  <p:ext uri="{D42A27DB-BD31-4B8C-83A1-F6EECF244321}">
                    <p14:modId xmlns:p14="http://schemas.microsoft.com/office/powerpoint/2010/main" val="3547424181"/>
                  </p:ext>
                </p:extLst>
              </p:nvPr>
            </p:nvGraphicFramePr>
            <p:xfrm>
              <a:off x="273177" y="1773965"/>
              <a:ext cx="1092118" cy="536931"/>
            </p:xfrm>
            <a:graphic>
              <a:graphicData uri="http://schemas.microsoft.com/office/drawing/2017/model3d">
                <am3d:model3d r:embed="rId3">
                  <am3d:spPr>
                    <a:xfrm>
                      <a:off x="0" y="0"/>
                      <a:ext cx="1092118" cy="536931"/>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1277616" ay="2579981" az="9906902"/>
                    <am3d:postTrans dx="0" dy="0" dz="0"/>
                  </am3d:trans>
                  <am3d:attrSrcUrl r:id="rId4"/>
                  <am3d:raster rName="Office3DRenderer" rVer="16.0.8326">
                    <am3d:blip r:embed="rId5"/>
                  </am3d:raster>
                  <am3d:objViewport viewportSz="12060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Satellite">
                <a:extLst>
                  <a:ext uri="{FF2B5EF4-FFF2-40B4-BE49-F238E27FC236}">
                    <a16:creationId xmlns:a16="http://schemas.microsoft.com/office/drawing/2014/main" id="{01B42631-FEE0-4CF7-A410-9F13CEB03FDF}"/>
                  </a:ext>
                </a:extLst>
              </p:cNvPr>
              <p:cNvPicPr>
                <a:picLocks noGrp="1" noRot="1" noChangeAspect="1" noMove="1" noResize="1" noEditPoints="1" noAdjustHandles="1" noChangeArrowheads="1" noChangeShapeType="1" noCrop="1"/>
              </p:cNvPicPr>
              <p:nvPr/>
            </p:nvPicPr>
            <p:blipFill>
              <a:blip r:embed="rId6"/>
              <a:stretch>
                <a:fillRect/>
              </a:stretch>
            </p:blipFill>
            <p:spPr>
              <a:xfrm>
                <a:off x="273177" y="1773965"/>
                <a:ext cx="1092118" cy="536931"/>
              </a:xfrm>
              <a:prstGeom prst="rect">
                <a:avLst/>
              </a:prstGeom>
            </p:spPr>
          </p:pic>
        </mc:Fallback>
      </mc:AlternateContent>
      <p:sp>
        <p:nvSpPr>
          <p:cNvPr id="10" name="TextBox 9">
            <a:extLst>
              <a:ext uri="{FF2B5EF4-FFF2-40B4-BE49-F238E27FC236}">
                <a16:creationId xmlns:a16="http://schemas.microsoft.com/office/drawing/2014/main" id="{947090DD-8346-4B64-876D-93FFDDB8EA82}"/>
              </a:ext>
            </a:extLst>
          </p:cNvPr>
          <p:cNvSpPr txBox="1"/>
          <p:nvPr/>
        </p:nvSpPr>
        <p:spPr>
          <a:xfrm>
            <a:off x="3927021" y="3796393"/>
            <a:ext cx="6359979" cy="615553"/>
          </a:xfrm>
          <a:prstGeom prst="rect">
            <a:avLst/>
          </a:prstGeom>
          <a:noFill/>
        </p:spPr>
        <p:txBody>
          <a:bodyPr wrap="square" rtlCol="0">
            <a:spAutoFit/>
          </a:bodyPr>
          <a:lstStyle/>
          <a:p>
            <a:r>
              <a:rPr lang="en-US" b="1" dirty="0">
                <a:solidFill>
                  <a:srgbClr val="FF0000"/>
                </a:solidFill>
              </a:rPr>
              <a:t>World Wind project will be suspended from April 5, 2019.</a:t>
            </a:r>
          </a:p>
          <a:p>
            <a:r>
              <a:rPr lang="en-US" sz="1600" dirty="0"/>
              <a:t>This will affect only the base maps. Changing to Bing maps.</a:t>
            </a:r>
            <a:endParaRPr lang="en-AU" sz="1600" dirty="0"/>
          </a:p>
        </p:txBody>
      </p:sp>
      <p:pic>
        <p:nvPicPr>
          <p:cNvPr id="2" name="Picture 1">
            <a:extLst>
              <a:ext uri="{FF2B5EF4-FFF2-40B4-BE49-F238E27FC236}">
                <a16:creationId xmlns:a16="http://schemas.microsoft.com/office/drawing/2014/main" id="{6B36269D-DA92-4CCA-BB2B-FDB0E80B1C42}"/>
              </a:ext>
            </a:extLst>
          </p:cNvPr>
          <p:cNvPicPr>
            <a:picLocks noChangeAspect="1"/>
          </p:cNvPicPr>
          <p:nvPr/>
        </p:nvPicPr>
        <p:blipFill>
          <a:blip r:embed="rId7"/>
          <a:stretch>
            <a:fillRect/>
          </a:stretch>
        </p:blipFill>
        <p:spPr>
          <a:xfrm>
            <a:off x="591527" y="2398057"/>
            <a:ext cx="1971429" cy="466667"/>
          </a:xfrm>
          <a:prstGeom prst="rect">
            <a:avLst/>
          </a:prstGeom>
        </p:spPr>
      </p:pic>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197142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8"/>
              </a:rPr>
              <a:t>https://worldwind.arc.nasa.gov/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10706881"/>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273177" y="1040473"/>
            <a:ext cx="321097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NASA Explorer</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Web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6179004"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The WorldWind Explorer </a:t>
            </a:r>
            <a:r>
              <a:rPr lang="en-US" sz="1400" i="1">
                <a:latin typeface="Calibri" panose="020F0502020204030204" pitchFamily="34" charset="0"/>
                <a:cs typeface="Calibri" panose="020F0502020204030204" pitchFamily="34" charset="0"/>
              </a:rPr>
              <a:t>powered by NASA WorldWind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Works with GSKY</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2168002"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3"/>
              </a:rPr>
              <a:t>https://worldwind.earth/explorer/</a:t>
            </a:r>
            <a:endParaRPr lang="en-AU" sz="105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5A4F91-6524-462B-B73D-936203D79E10}"/>
              </a:ext>
            </a:extLst>
          </p:cNvPr>
          <p:cNvPicPr>
            <a:picLocks noChangeAspect="1"/>
          </p:cNvPicPr>
          <p:nvPr/>
        </p:nvPicPr>
        <p:blipFill>
          <a:blip r:embed="rId4"/>
          <a:stretch>
            <a:fillRect/>
          </a:stretch>
        </p:blipFill>
        <p:spPr>
          <a:xfrm>
            <a:off x="591527" y="2574347"/>
            <a:ext cx="1095238" cy="342857"/>
          </a:xfrm>
          <a:prstGeom prst="rect">
            <a:avLst/>
          </a:prstGeom>
        </p:spPr>
      </p:pic>
    </p:spTree>
    <p:custDataLst>
      <p:tags r:id="rId1"/>
    </p:custDataLst>
    <p:extLst>
      <p:ext uri="{BB962C8B-B14F-4D97-AF65-F5344CB8AC3E}">
        <p14:creationId xmlns:p14="http://schemas.microsoft.com/office/powerpoint/2010/main" val="2167968583"/>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Web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37195" y="173062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To be</a:t>
            </a:r>
            <a:r>
              <a:rPr lang="en-US" sz="1400"/>
              <a: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273176" y="1040473"/>
            <a:ext cx="5384673"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NASA Web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22246" y="3811763"/>
            <a:ext cx="6179004"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The Web WorldWind </a:t>
            </a:r>
            <a:r>
              <a:rPr lang="en-US" sz="1400" i="1">
                <a:latin typeface="Calibri" panose="020F0502020204030204" pitchFamily="34" charset="0"/>
                <a:cs typeface="Calibri" panose="020F0502020204030204" pitchFamily="34" charset="0"/>
              </a:rPr>
              <a:t>powered by NASA WorldWind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Works with GSKY</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Can build our own web app with hard coded GSKY layers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5317D2F6-D6E9-4AA3-9C98-F7D6AE994411}"/>
              </a:ext>
            </a:extLst>
          </p:cNvPr>
          <p:cNvSpPr txBox="1"/>
          <p:nvPr/>
        </p:nvSpPr>
        <p:spPr>
          <a:xfrm>
            <a:off x="591526" y="3004457"/>
            <a:ext cx="231495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3"/>
              </a:rPr>
              <a:t>https://worldwind.arc.nasa.gov/web/</a:t>
            </a:r>
            <a:endParaRPr lang="en-AU" sz="105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109671AB-0561-459F-B07F-76F9FB24828D}"/>
              </a:ext>
            </a:extLst>
          </p:cNvPr>
          <p:cNvPicPr>
            <a:picLocks noChangeAspect="1"/>
          </p:cNvPicPr>
          <p:nvPr/>
        </p:nvPicPr>
        <p:blipFill>
          <a:blip r:embed="rId4"/>
          <a:stretch>
            <a:fillRect/>
          </a:stretch>
        </p:blipFill>
        <p:spPr>
          <a:xfrm>
            <a:off x="591526" y="2412327"/>
            <a:ext cx="2000000" cy="485714"/>
          </a:xfrm>
          <a:prstGeom prst="rect">
            <a:avLst/>
          </a:prstGeom>
        </p:spPr>
      </p:pic>
    </p:spTree>
    <p:custDataLst>
      <p:tags r:id="rId1"/>
    </p:custDataLst>
    <p:extLst>
      <p:ext uri="{BB962C8B-B14F-4D97-AF65-F5344CB8AC3E}">
        <p14:creationId xmlns:p14="http://schemas.microsoft.com/office/powerpoint/2010/main" val="2522988675"/>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1087284-8E2F-4DC2-9B43-0B6555A4DE1F}"/>
              </a:ext>
            </a:extLst>
          </p:cNvPr>
          <p:cNvSpPr txBox="1"/>
          <p:nvPr/>
        </p:nvSpPr>
        <p:spPr>
          <a:xfrm>
            <a:off x="3454851"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Online service to publish maps and layers.</a:t>
            </a:r>
          </a:p>
          <a:p>
            <a:pPr marL="285750" indent="-285750">
              <a:buFont typeface="Arial" panose="020B0604020202020204" pitchFamily="34" charset="0"/>
              <a:buChar char="•"/>
            </a:pPr>
            <a:r>
              <a:rPr lang="en-US"/>
              <a:t>Make and publish your map on World View servers.</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View</a:t>
            </a:r>
          </a:p>
        </p:txBody>
      </p:sp>
      <p:sp>
        <p:nvSpPr>
          <p:cNvPr id="8" name="TextBox 7">
            <a:extLst>
              <a:ext uri="{FF2B5EF4-FFF2-40B4-BE49-F238E27FC236}">
                <a16:creationId xmlns:a16="http://schemas.microsoft.com/office/drawing/2014/main" id="{C8E51C18-0D16-481A-BBFE-D928BEABDCA4}"/>
              </a:ext>
            </a:extLst>
          </p:cNvPr>
          <p:cNvSpPr txBox="1"/>
          <p:nvPr/>
        </p:nvSpPr>
        <p:spPr>
          <a:xfrm>
            <a:off x="3533137"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online service.</a:t>
            </a:r>
          </a:p>
          <a:p>
            <a:pPr marL="742950" lvl="1" indent="-285750">
              <a:buFont typeface="Arial" panose="020B0604020202020204" pitchFamily="34" charset="0"/>
              <a:buChar char="•"/>
            </a:pPr>
            <a:r>
              <a:rPr lang="en-US" sz="1400"/>
              <a:t>Maps and layers provided by various urganisations.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View</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861774"/>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No facility to add external WMS service.</a:t>
            </a:r>
          </a:p>
          <a:p>
            <a:pPr marL="742950" lvl="1" indent="-285750">
              <a:buFont typeface="Arial" panose="020B0604020202020204" pitchFamily="34" charset="0"/>
              <a:buChar char="•"/>
            </a:pPr>
            <a:r>
              <a:rPr lang="en-US" sz="1600"/>
              <a:t>Services and layers are pre-published.</a:t>
            </a:r>
          </a:p>
        </p:txBody>
      </p:sp>
      <p:sp>
        <p:nvSpPr>
          <p:cNvPr id="20" name="Rectangle: Rounded Corners 19">
            <a:extLst>
              <a:ext uri="{FF2B5EF4-FFF2-40B4-BE49-F238E27FC236}">
                <a16:creationId xmlns:a16="http://schemas.microsoft.com/office/drawing/2014/main" id="{83443756-8958-412F-8EF1-CAFD426DE9AA}"/>
              </a:ext>
            </a:extLst>
          </p:cNvPr>
          <p:cNvSpPr/>
          <p:nvPr/>
        </p:nvSpPr>
        <p:spPr>
          <a:xfrm>
            <a:off x="115661" y="583482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DAP Service in GSKY</a:t>
            </a:r>
            <a:endParaRPr lang="en-AU" b="1"/>
          </a:p>
        </p:txBody>
      </p:sp>
      <p:pic>
        <p:nvPicPr>
          <p:cNvPr id="6" name="Picture 5">
            <a:extLst>
              <a:ext uri="{FF2B5EF4-FFF2-40B4-BE49-F238E27FC236}">
                <a16:creationId xmlns:a16="http://schemas.microsoft.com/office/drawing/2014/main" id="{05E93206-D9DE-4DBF-8D7D-5B474666D62A}"/>
              </a:ext>
            </a:extLst>
          </p:cNvPr>
          <p:cNvPicPr>
            <a:picLocks noChangeAspect="1"/>
          </p:cNvPicPr>
          <p:nvPr/>
        </p:nvPicPr>
        <p:blipFill>
          <a:blip r:embed="rId3"/>
          <a:stretch>
            <a:fillRect/>
          </a:stretch>
        </p:blipFill>
        <p:spPr>
          <a:xfrm>
            <a:off x="875935" y="1979316"/>
            <a:ext cx="2323809" cy="476190"/>
          </a:xfrm>
          <a:prstGeom prst="rect">
            <a:avLst/>
          </a:prstGeom>
        </p:spPr>
      </p:pic>
      <p:sp>
        <p:nvSpPr>
          <p:cNvPr id="10" name="TextBox 9">
            <a:extLst>
              <a:ext uri="{FF2B5EF4-FFF2-40B4-BE49-F238E27FC236}">
                <a16:creationId xmlns:a16="http://schemas.microsoft.com/office/drawing/2014/main" id="{BD2FAC01-699C-44B6-A3CA-0D5243446787}"/>
              </a:ext>
            </a:extLst>
          </p:cNvPr>
          <p:cNvSpPr txBox="1"/>
          <p:nvPr/>
        </p:nvSpPr>
        <p:spPr>
          <a:xfrm>
            <a:off x="875935" y="2594039"/>
            <a:ext cx="232380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4"/>
              </a:rPr>
              <a:t>https://worldview.earthdata.nasa.gov/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9135893"/>
      </p:ext>
    </p:extLst>
  </p:cSld>
  <p:clrMapOvr>
    <a:masterClrMapping/>
  </p:clrMapOvr>
  <mc:AlternateContent xmlns:mc="http://schemas.openxmlformats.org/markup-compatibility/2006" xmlns:p14="http://schemas.microsoft.com/office/powerpoint/2010/main">
    <mc:Choice Requires="p14">
      <p:transition spd="slow" p14:dur="2000" advTm="39426"/>
    </mc:Choice>
    <mc:Fallback xmlns="">
      <p:transition spd="slow" advTm="394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DAP Service in GSKY</a:t>
            </a:r>
          </a:p>
        </p:txBody>
      </p:sp>
      <p:sp>
        <p:nvSpPr>
          <p:cNvPr id="20" name="Rectangle: Rounded Corners 19">
            <a:extLst>
              <a:ext uri="{FF2B5EF4-FFF2-40B4-BE49-F238E27FC236}">
                <a16:creationId xmlns:a16="http://schemas.microsoft.com/office/drawing/2014/main" id="{455CFE7D-E8C8-412B-B541-D355116FBBD0}"/>
              </a:ext>
            </a:extLst>
          </p:cNvPr>
          <p:cNvSpPr/>
          <p:nvPr/>
        </p:nvSpPr>
        <p:spPr>
          <a:xfrm>
            <a:off x="268061" y="590558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Slides</a:t>
            </a:r>
            <a:endParaRPr lang="en-AU" b="1"/>
          </a:p>
        </p:txBody>
      </p:sp>
      <p:sp>
        <p:nvSpPr>
          <p:cNvPr id="6" name="TextBox 5">
            <a:extLst>
              <a:ext uri="{FF2B5EF4-FFF2-40B4-BE49-F238E27FC236}">
                <a16:creationId xmlns:a16="http://schemas.microsoft.com/office/drawing/2014/main" id="{1FD99394-1848-47F4-825A-1F9C5A56AB91}"/>
              </a:ext>
            </a:extLst>
          </p:cNvPr>
          <p:cNvSpPr txBox="1"/>
          <p:nvPr/>
        </p:nvSpPr>
        <p:spPr>
          <a:xfrm>
            <a:off x="2677886" y="1918603"/>
            <a:ext cx="5265964" cy="923330"/>
          </a:xfrm>
          <a:prstGeom prst="rect">
            <a:avLst/>
          </a:prstGeom>
          <a:noFill/>
        </p:spPr>
        <p:txBody>
          <a:bodyPr wrap="square" rtlCol="0">
            <a:spAutoFit/>
          </a:bodyPr>
          <a:lstStyle/>
          <a:p>
            <a:pPr marL="285750" indent="-285750">
              <a:buFont typeface="Arial" panose="020B0604020202020204" pitchFamily="34" charset="0"/>
              <a:buChar char="•"/>
            </a:pPr>
            <a:r>
              <a:rPr lang="en-US"/>
              <a:t>GSKY can aggregate NetCDF files</a:t>
            </a:r>
          </a:p>
          <a:p>
            <a:pPr marL="285750" indent="-285750">
              <a:buFont typeface="Arial" panose="020B0604020202020204" pitchFamily="34" charset="0"/>
              <a:buChar char="•"/>
            </a:pPr>
            <a:r>
              <a:rPr lang="en-US"/>
              <a:t>DAP can deliver them to other software for analyses</a:t>
            </a:r>
          </a:p>
          <a:p>
            <a:pPr marL="285750" indent="-285750">
              <a:buFont typeface="Arial" panose="020B0604020202020204" pitchFamily="34" charset="0"/>
              <a:buChar char="•"/>
            </a:pPr>
            <a:r>
              <a:rPr lang="en-US"/>
              <a:t>So, let us combine the two features !</a:t>
            </a:r>
            <a:endParaRPr lang="en-AU"/>
          </a:p>
        </p:txBody>
      </p:sp>
      <p:sp>
        <p:nvSpPr>
          <p:cNvPr id="22" name="TextBox 21">
            <a:extLst>
              <a:ext uri="{FF2B5EF4-FFF2-40B4-BE49-F238E27FC236}">
                <a16:creationId xmlns:a16="http://schemas.microsoft.com/office/drawing/2014/main" id="{7C1F955B-EF27-4C21-AC3E-DC79CCAE3259}"/>
              </a:ext>
            </a:extLst>
          </p:cNvPr>
          <p:cNvSpPr txBox="1"/>
          <p:nvPr/>
        </p:nvSpPr>
        <p:spPr>
          <a:xfrm>
            <a:off x="702129" y="2956998"/>
            <a:ext cx="5731328" cy="923330"/>
          </a:xfrm>
          <a:prstGeom prst="rect">
            <a:avLst/>
          </a:prstGeom>
          <a:noFill/>
        </p:spPr>
        <p:txBody>
          <a:bodyPr wrap="square" rtlCol="0">
            <a:spAutoFit/>
          </a:bodyPr>
          <a:lstStyle/>
          <a:p>
            <a:pPr marL="285750" indent="-285750">
              <a:buFont typeface="Arial" panose="020B0604020202020204" pitchFamily="34" charset="0"/>
              <a:buChar char="•"/>
            </a:pPr>
            <a:r>
              <a:rPr lang="en-US"/>
              <a:t>First step:</a:t>
            </a:r>
          </a:p>
          <a:p>
            <a:pPr marL="742950" lvl="1" indent="-285750">
              <a:buFont typeface="Arial" panose="020B0604020202020204" pitchFamily="34" charset="0"/>
              <a:buChar char="•"/>
            </a:pPr>
            <a:r>
              <a:rPr lang="en-US"/>
              <a:t>Create an aggregate output file in NetCDF format</a:t>
            </a:r>
          </a:p>
          <a:p>
            <a:pPr marL="742950" lvl="1" indent="-285750">
              <a:buFont typeface="Arial" panose="020B0604020202020204" pitchFamily="34" charset="0"/>
              <a:buChar char="•"/>
            </a:pPr>
            <a:r>
              <a:rPr lang="en-US"/>
              <a:t>Open it in Panoply or Python Notebook - OK</a:t>
            </a:r>
            <a:endParaRPr lang="en-AU"/>
          </a:p>
        </p:txBody>
      </p:sp>
      <p:sp>
        <p:nvSpPr>
          <p:cNvPr id="31" name="TextBox 30">
            <a:extLst>
              <a:ext uri="{FF2B5EF4-FFF2-40B4-BE49-F238E27FC236}">
                <a16:creationId xmlns:a16="http://schemas.microsoft.com/office/drawing/2014/main" id="{893145DA-39E7-455D-A676-1C1B780D5D98}"/>
              </a:ext>
            </a:extLst>
          </p:cNvPr>
          <p:cNvSpPr txBox="1"/>
          <p:nvPr/>
        </p:nvSpPr>
        <p:spPr>
          <a:xfrm>
            <a:off x="702129" y="4069987"/>
            <a:ext cx="6115050" cy="369332"/>
          </a:xfrm>
          <a:prstGeom prst="rect">
            <a:avLst/>
          </a:prstGeom>
          <a:noFill/>
        </p:spPr>
        <p:txBody>
          <a:bodyPr wrap="square" rtlCol="0">
            <a:spAutoFit/>
          </a:bodyPr>
          <a:lstStyle/>
          <a:p>
            <a:pPr marL="285750" indent="-285750">
              <a:buFont typeface="Arial" panose="020B0604020202020204" pitchFamily="34" charset="0"/>
              <a:buChar char="•"/>
            </a:pPr>
            <a:r>
              <a:rPr lang="en-US"/>
              <a:t>Next: Provide as NetCDF subset service</a:t>
            </a:r>
          </a:p>
        </p:txBody>
      </p:sp>
      <p:pic>
        <p:nvPicPr>
          <p:cNvPr id="9" name="Picture 8">
            <a:extLst>
              <a:ext uri="{FF2B5EF4-FFF2-40B4-BE49-F238E27FC236}">
                <a16:creationId xmlns:a16="http://schemas.microsoft.com/office/drawing/2014/main" id="{86623AA2-0E6C-4829-8A55-0328365B38D9}"/>
              </a:ext>
            </a:extLst>
          </p:cNvPr>
          <p:cNvPicPr>
            <a:picLocks noChangeAspect="1"/>
          </p:cNvPicPr>
          <p:nvPr/>
        </p:nvPicPr>
        <p:blipFill>
          <a:blip r:embed="rId3"/>
          <a:stretch>
            <a:fillRect/>
          </a:stretch>
        </p:blipFill>
        <p:spPr>
          <a:xfrm>
            <a:off x="8356319" y="3354953"/>
            <a:ext cx="2761905" cy="1780952"/>
          </a:xfrm>
          <a:prstGeom prst="rect">
            <a:avLst/>
          </a:prstGeom>
        </p:spPr>
      </p:pic>
      <p:grpSp>
        <p:nvGrpSpPr>
          <p:cNvPr id="10" name="Group 9">
            <a:extLst>
              <a:ext uri="{FF2B5EF4-FFF2-40B4-BE49-F238E27FC236}">
                <a16:creationId xmlns:a16="http://schemas.microsoft.com/office/drawing/2014/main" id="{BB3ED09D-560A-4CBA-8644-EECB4ECCE478}"/>
              </a:ext>
            </a:extLst>
          </p:cNvPr>
          <p:cNvGrpSpPr/>
          <p:nvPr/>
        </p:nvGrpSpPr>
        <p:grpSpPr>
          <a:xfrm>
            <a:off x="8353608" y="1113773"/>
            <a:ext cx="3159964" cy="1757143"/>
            <a:chOff x="7243265" y="1113773"/>
            <a:chExt cx="3159964" cy="1757143"/>
          </a:xfrm>
        </p:grpSpPr>
        <p:pic>
          <p:nvPicPr>
            <p:cNvPr id="32" name="Picture 31">
              <a:extLst>
                <a:ext uri="{FF2B5EF4-FFF2-40B4-BE49-F238E27FC236}">
                  <a16:creationId xmlns:a16="http://schemas.microsoft.com/office/drawing/2014/main" id="{B40665E2-37E4-4A87-9E32-F44DCEC3270D}"/>
                </a:ext>
              </a:extLst>
            </p:cNvPr>
            <p:cNvPicPr>
              <a:picLocks noChangeAspect="1"/>
            </p:cNvPicPr>
            <p:nvPr/>
          </p:nvPicPr>
          <p:blipFill>
            <a:blip r:embed="rId4"/>
            <a:stretch>
              <a:fillRect/>
            </a:stretch>
          </p:blipFill>
          <p:spPr>
            <a:xfrm>
              <a:off x="7243265" y="1113773"/>
              <a:ext cx="1457143" cy="1757143"/>
            </a:xfrm>
            <a:prstGeom prst="rect">
              <a:avLst/>
            </a:prstGeom>
            <a:ln w="3175">
              <a:solidFill>
                <a:schemeClr val="tx1"/>
              </a:solidFill>
            </a:ln>
          </p:spPr>
        </p:pic>
        <p:pic>
          <p:nvPicPr>
            <p:cNvPr id="33" name="Picture 32">
              <a:extLst>
                <a:ext uri="{FF2B5EF4-FFF2-40B4-BE49-F238E27FC236}">
                  <a16:creationId xmlns:a16="http://schemas.microsoft.com/office/drawing/2014/main" id="{29DFB1E7-0B25-4A6A-BC37-EC43584F5853}"/>
                </a:ext>
              </a:extLst>
            </p:cNvPr>
            <p:cNvPicPr>
              <a:picLocks noChangeAspect="1"/>
            </p:cNvPicPr>
            <p:nvPr/>
          </p:nvPicPr>
          <p:blipFill>
            <a:blip r:embed="rId5"/>
            <a:stretch>
              <a:fillRect/>
            </a:stretch>
          </p:blipFill>
          <p:spPr>
            <a:xfrm>
              <a:off x="8851629" y="1721583"/>
              <a:ext cx="1551600" cy="1149333"/>
            </a:xfrm>
            <a:prstGeom prst="rect">
              <a:avLst/>
            </a:prstGeom>
            <a:ln w="3175">
              <a:solidFill>
                <a:schemeClr val="tx1"/>
              </a:solidFill>
            </a:ln>
          </p:spPr>
        </p:pic>
      </p:grpSp>
      <p:sp>
        <p:nvSpPr>
          <p:cNvPr id="34" name="TextBox 33">
            <a:extLst>
              <a:ext uri="{FF2B5EF4-FFF2-40B4-BE49-F238E27FC236}">
                <a16:creationId xmlns:a16="http://schemas.microsoft.com/office/drawing/2014/main" id="{08AC0212-E7BF-47CE-9B6F-D0019D94990F}"/>
              </a:ext>
            </a:extLst>
          </p:cNvPr>
          <p:cNvSpPr txBox="1"/>
          <p:nvPr/>
        </p:nvSpPr>
        <p:spPr>
          <a:xfrm>
            <a:off x="702129" y="4628978"/>
            <a:ext cx="6115050" cy="646331"/>
          </a:xfrm>
          <a:prstGeom prst="rect">
            <a:avLst/>
          </a:prstGeom>
          <a:noFill/>
        </p:spPr>
        <p:txBody>
          <a:bodyPr wrap="square" rtlCol="0">
            <a:spAutoFit/>
          </a:bodyPr>
          <a:lstStyle/>
          <a:p>
            <a:pPr marL="285750" indent="-285750">
              <a:buFont typeface="Arial" panose="020B0604020202020204" pitchFamily="34" charset="0"/>
              <a:buChar char="•"/>
            </a:pPr>
            <a:r>
              <a:rPr lang="en-US"/>
              <a:t>APIs to connect directly to GSKY</a:t>
            </a:r>
          </a:p>
          <a:p>
            <a:pPr marL="742950" lvl="1" indent="-285750">
              <a:buFont typeface="Arial" panose="020B0604020202020204" pitchFamily="34" charset="0"/>
              <a:buChar char="•"/>
            </a:pPr>
            <a:r>
              <a:rPr lang="en-US"/>
              <a:t>Send the data in DAP format</a:t>
            </a:r>
          </a:p>
        </p:txBody>
      </p:sp>
      <p:pic>
        <p:nvPicPr>
          <p:cNvPr id="11" name="Picture 10">
            <a:extLst>
              <a:ext uri="{FF2B5EF4-FFF2-40B4-BE49-F238E27FC236}">
                <a16:creationId xmlns:a16="http://schemas.microsoft.com/office/drawing/2014/main" id="{35AADDBD-DBC4-414E-A111-66662C5BAC3E}"/>
              </a:ext>
            </a:extLst>
          </p:cNvPr>
          <p:cNvPicPr>
            <a:picLocks noChangeAspect="1"/>
          </p:cNvPicPr>
          <p:nvPr/>
        </p:nvPicPr>
        <p:blipFill>
          <a:blip r:embed="rId6"/>
          <a:stretch>
            <a:fillRect/>
          </a:stretch>
        </p:blipFill>
        <p:spPr>
          <a:xfrm>
            <a:off x="678428" y="889718"/>
            <a:ext cx="2952381" cy="1133333"/>
          </a:xfrm>
          <a:prstGeom prst="rect">
            <a:avLst/>
          </a:prstGeom>
        </p:spPr>
      </p:pic>
      <p:pic>
        <p:nvPicPr>
          <p:cNvPr id="13" name="Picture 12">
            <a:extLst>
              <a:ext uri="{FF2B5EF4-FFF2-40B4-BE49-F238E27FC236}">
                <a16:creationId xmlns:a16="http://schemas.microsoft.com/office/drawing/2014/main" id="{9D02F218-A255-4DB1-AB0D-F3BC645FEB0B}"/>
              </a:ext>
            </a:extLst>
          </p:cNvPr>
          <p:cNvPicPr>
            <a:picLocks noChangeAspect="1"/>
          </p:cNvPicPr>
          <p:nvPr/>
        </p:nvPicPr>
        <p:blipFill>
          <a:blip r:embed="rId7"/>
          <a:stretch>
            <a:fillRect/>
          </a:stretch>
        </p:blipFill>
        <p:spPr>
          <a:xfrm>
            <a:off x="540598" y="1522460"/>
            <a:ext cx="241421" cy="223690"/>
          </a:xfrm>
          <a:prstGeom prst="rect">
            <a:avLst/>
          </a:prstGeom>
        </p:spPr>
      </p:pic>
      <p:sp>
        <p:nvSpPr>
          <p:cNvPr id="2" name="TextBox 1">
            <a:extLst>
              <a:ext uri="{FF2B5EF4-FFF2-40B4-BE49-F238E27FC236}">
                <a16:creationId xmlns:a16="http://schemas.microsoft.com/office/drawing/2014/main" id="{B6516C0C-854E-434A-B40A-E9844900B871}"/>
              </a:ext>
            </a:extLst>
          </p:cNvPr>
          <p:cNvSpPr txBox="1"/>
          <p:nvPr/>
        </p:nvSpPr>
        <p:spPr>
          <a:xfrm>
            <a:off x="4776107" y="3951516"/>
            <a:ext cx="3563712"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objective is to provide a facility to take advantage of the speed of GSKY in collecting the data and creating an aggregate file for analysing the data using other DAP clients a user is familiar with. Python will be the major analysis tool.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Currently Python can read a NetCDF file or a DAP URL to it. It can only handle a single NetCDF file which, though can have multiple time layers, cannot provide an aggregate data as GSKY does. We intend to replace this with a URL that points to GSKY. It should then be possible to define some params and get a datacube, instead of a single layer of time, that is comprised of the layers over a time range.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00167458"/>
      </p:ext>
    </p:extLst>
  </p:cSld>
  <p:clrMapOvr>
    <a:masterClrMapping/>
  </p:clrMapOvr>
  <mc:AlternateContent xmlns:mc="http://schemas.openxmlformats.org/markup-compatibility/2006" xmlns:p14="http://schemas.microsoft.com/office/powerpoint/2010/main">
    <mc:Choice Requires="p14">
      <p:transition spd="slow" p14:dur="2000" advTm="36415"/>
    </mc:Choice>
    <mc:Fallback xmlns="">
      <p:transition spd="slow" advTm="36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nodeType="clickEffect">
                                  <p:stCondLst>
                                    <p:cond delay="0"/>
                                  </p:stCondLst>
                                  <p:childTnLst>
                                    <p:animMotion origin="layout" path="M 3.125E-6 -4.44444E-6 C 3.125E-6 0.03311 0.02695 0.05996 0.06002 0.05996 C 0.09896 0.05996 0.11302 0.0301 0.11901 0.01204 L 0.125 -0.01203 C 0.13099 -0.03009 0.14596 -0.05995 0.18997 -0.05995 C 0.21797 -0.05995 0.25 -0.0331 0.25 -4.44444E-6 C 0.25 0.03311 0.21797 0.05996 0.18997 0.05996 C 0.14596 0.05996 0.13099 0.0301 0.125 0.01204 L 0.11901 -0.01203 C 0.11302 -0.03009 0.09896 -0.05995 0.06002 -0.05995 C 0.02695 -0.05995 3.125E-6 -0.0331 3.125E-6 -4.44444E-6 Z " pathEditMode="relative" rAng="0" ptsTypes="AAAAAAAAAAA">
                                      <p:cBhvr>
                                        <p:cTn id="6" dur="2000" fill="hold"/>
                                        <p:tgtEl>
                                          <p:spTgt spid="13"/>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randombar(horizontal)">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p:bldP spid="22" grpId="0"/>
      <p:bldP spid="31"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78" y="1448375"/>
            <a:ext cx="7633607" cy="3600986"/>
          </a:xfrm>
          <a:prstGeom prst="rect">
            <a:avLst/>
          </a:prstGeom>
          <a:noFill/>
          <a:ln w="3175">
            <a:solidFill>
              <a:schemeClr val="tx1"/>
            </a:solidFill>
          </a:ln>
        </p:spPr>
        <p:txBody>
          <a:bodyPr wrap="square" rtlCol="0">
            <a:spAutoFit/>
          </a:bodyPr>
          <a:lstStyle/>
          <a:p>
            <a:pPr marL="342900" indent="-342900" algn="just">
              <a:buFont typeface="Arial" panose="020B0604020202020204" pitchFamily="34" charset="0"/>
              <a:buChar char="•"/>
            </a:pPr>
            <a:r>
              <a:rPr lang="en-US" sz="2400" b="1" dirty="0">
                <a:latin typeface="Calibri" panose="020F0502020204030204" pitchFamily="34" charset="0"/>
                <a:cs typeface="Calibri" panose="020F0502020204030204" pitchFamily="34" charset="0"/>
              </a:rPr>
              <a:t>Which are the external clients?</a:t>
            </a:r>
          </a:p>
          <a:p>
            <a:pPr marL="342900" indent="-342900" algn="just">
              <a:buFont typeface="Arial" panose="020B0604020202020204" pitchFamily="34" charset="0"/>
              <a:buChar char="•"/>
            </a:pPr>
            <a:endParaRPr lang="en-US" sz="24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1" dirty="0">
                <a:latin typeface="Calibri" panose="020F0502020204030204" pitchFamily="34" charset="0"/>
                <a:cs typeface="Calibri" panose="020F0502020204030204" pitchFamily="34" charset="0"/>
              </a:rPr>
              <a:t>How do their WMS interfaces work?</a:t>
            </a:r>
          </a:p>
          <a:p>
            <a:pPr marL="342900" indent="-342900" algn="just">
              <a:buFont typeface="Arial" panose="020B0604020202020204" pitchFamily="34" charset="0"/>
              <a:buChar char="•"/>
            </a:pPr>
            <a:endParaRPr lang="en-US" sz="24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1" dirty="0">
                <a:latin typeface="Calibri" panose="020F0502020204030204" pitchFamily="34" charset="0"/>
                <a:cs typeface="Calibri" panose="020F0502020204030204" pitchFamily="34" charset="0"/>
              </a:rPr>
              <a:t>Need for wrappers</a:t>
            </a:r>
          </a:p>
          <a:p>
            <a:pPr marL="342900" indent="-342900" algn="just">
              <a:buFont typeface="Arial" panose="020B0604020202020204" pitchFamily="34" charset="0"/>
              <a:buChar char="•"/>
            </a:pPr>
            <a:endParaRPr lang="en-US" sz="24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1" dirty="0">
                <a:latin typeface="Calibri" panose="020F0502020204030204" pitchFamily="34" charset="0"/>
                <a:cs typeface="Calibri" panose="020F0502020204030204" pitchFamily="34" charset="0"/>
              </a:rPr>
              <a:t>Describe wrappers</a:t>
            </a:r>
          </a:p>
          <a:p>
            <a:pPr marL="800100" lvl="1"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Quick instructions</a:t>
            </a:r>
          </a:p>
          <a:p>
            <a:pPr marL="800100" lvl="1"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In-slide videos</a:t>
            </a:r>
          </a:p>
          <a:p>
            <a:pPr marL="800100" lvl="1"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Live demonstrations</a:t>
            </a:r>
          </a:p>
        </p:txBody>
      </p:sp>
      <p:sp>
        <p:nvSpPr>
          <p:cNvPr id="7" name="TextBox 6">
            <a:extLst>
              <a:ext uri="{FF2B5EF4-FFF2-40B4-BE49-F238E27FC236}">
                <a16:creationId xmlns:a16="http://schemas.microsoft.com/office/drawing/2014/main" id="{EDF46920-DBD3-43BE-B334-CE742370581B}"/>
              </a:ext>
            </a:extLst>
          </p:cNvPr>
          <p:cNvSpPr txBox="1"/>
          <p:nvPr/>
        </p:nvSpPr>
        <p:spPr>
          <a:xfrm>
            <a:off x="873579" y="939567"/>
            <a:ext cx="7633606" cy="307777"/>
          </a:xfrm>
          <a:prstGeom prst="rect">
            <a:avLst/>
          </a:prstGeom>
          <a:noFill/>
          <a:ln w="3175">
            <a:solidFill>
              <a:schemeClr val="tx1"/>
            </a:solidFill>
          </a:ln>
        </p:spPr>
        <p:txBody>
          <a:bodyPr wrap="square" rtlCol="0">
            <a:spAutoFit/>
          </a:bodyPr>
          <a:lstStyle/>
          <a:p>
            <a:pPr algn="just"/>
            <a:r>
              <a:rPr lang="en-US" sz="1400" b="1" dirty="0">
                <a:solidFill>
                  <a:srgbClr val="00B0F0"/>
                </a:solidFill>
                <a:latin typeface="Calibri" panose="020F0502020204030204" pitchFamily="34" charset="0"/>
                <a:cs typeface="Calibri" panose="020F0502020204030204" pitchFamily="34" charset="0"/>
              </a:rPr>
              <a:t>Status Update on 10 October, 2019</a:t>
            </a:r>
            <a:endParaRPr lang="en-US" sz="11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7317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248A2-7685-40D1-8256-C03C6AFAA06B}"/>
              </a:ext>
            </a:extLst>
          </p:cNvPr>
          <p:cNvSpPr>
            <a:spLocks noGrp="1"/>
          </p:cNvSpPr>
          <p:nvPr>
            <p:ph sz="quarter" idx="13"/>
          </p:nvPr>
        </p:nvSpPr>
        <p:spPr>
          <a:xfrm>
            <a:off x="808264" y="1550938"/>
            <a:ext cx="10363826" cy="2563862"/>
          </a:xfrm>
        </p:spPr>
        <p:txBody>
          <a:bodyPr>
            <a:noAutofit/>
          </a:bodyPr>
          <a:lstStyle/>
          <a:p>
            <a:r>
              <a:rPr lang="en-US" sz="2800" b="1" cap="none">
                <a:solidFill>
                  <a:schemeClr val="accent1">
                    <a:lumMod val="50000"/>
                  </a:schemeClr>
                </a:solidFill>
              </a:rPr>
              <a:t>TerriaMap</a:t>
            </a:r>
            <a:r>
              <a:rPr lang="en-US" sz="2800" cap="none"/>
              <a:t> is the only tested client for GSKY</a:t>
            </a:r>
          </a:p>
          <a:p>
            <a:pPr lvl="1"/>
            <a:r>
              <a:rPr lang="en-US" sz="2400" cap="none"/>
              <a:t>Less known to the wide world</a:t>
            </a:r>
          </a:p>
          <a:p>
            <a:r>
              <a:rPr lang="en-US" sz="2800" cap="none"/>
              <a:t>Explore how GSKY can be used with other clients</a:t>
            </a:r>
          </a:p>
          <a:p>
            <a:r>
              <a:rPr lang="en-US" sz="2800" cap="none"/>
              <a:t>Create examples and tutorials</a:t>
            </a:r>
          </a:p>
          <a:p>
            <a:r>
              <a:rPr lang="en-US" sz="2800" cap="none"/>
              <a:t>Implement a DAP service in GSKY</a:t>
            </a:r>
            <a:endParaRPr lang="en-AU" sz="2800" cap="none"/>
          </a:p>
        </p:txBody>
      </p:sp>
      <p:sp>
        <p:nvSpPr>
          <p:cNvPr id="4" name="Slide Number Placeholder 3">
            <a:extLst>
              <a:ext uri="{FF2B5EF4-FFF2-40B4-BE49-F238E27FC236}">
                <a16:creationId xmlns:a16="http://schemas.microsoft.com/office/drawing/2014/main" id="{84591F9C-FF28-4FAA-9017-D394FFDBEBCC}"/>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EDB656BA-FBDE-4FB9-9127-10858DB09E2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6" name="Rectangle: Rounded Corners 5">
            <a:extLst>
              <a:ext uri="{FF2B5EF4-FFF2-40B4-BE49-F238E27FC236}">
                <a16:creationId xmlns:a16="http://schemas.microsoft.com/office/drawing/2014/main" id="{ACD2524F-43BF-47D0-B1F3-AEB564E70115}"/>
              </a:ext>
            </a:extLst>
          </p:cNvPr>
          <p:cNvSpPr/>
          <p:nvPr/>
        </p:nvSpPr>
        <p:spPr>
          <a:xfrm>
            <a:off x="840922" y="4906736"/>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GSKY Clients</a:t>
            </a:r>
            <a:endParaRPr lang="en-AU" b="1"/>
          </a:p>
        </p:txBody>
      </p:sp>
    </p:spTree>
    <p:custDataLst>
      <p:tags r:id="rId1"/>
    </p:custDataLst>
    <p:extLst>
      <p:ext uri="{BB962C8B-B14F-4D97-AF65-F5344CB8AC3E}">
        <p14:creationId xmlns:p14="http://schemas.microsoft.com/office/powerpoint/2010/main" val="1906829078"/>
      </p:ext>
    </p:extLst>
  </p:cSld>
  <p:clrMapOvr>
    <a:masterClrMapping/>
  </p:clrMapOvr>
  <mc:AlternateContent xmlns:mc="http://schemas.openxmlformats.org/markup-compatibility/2006" xmlns:p14="http://schemas.microsoft.com/office/powerpoint/2010/main">
    <mc:Choice Requires="p14">
      <p:transition spd="slow" p14:dur="2000" advTm="24189"/>
    </mc:Choice>
    <mc:Fallback xmlns="">
      <p:transition spd="slow" advTm="241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80" y="1934937"/>
            <a:ext cx="6013782" cy="4062651"/>
          </a:xfrm>
          <a:prstGeom prst="rect">
            <a:avLst/>
          </a:prstGeom>
          <a:noFill/>
          <a:ln w="3175">
            <a:solidFill>
              <a:schemeClr val="tx1"/>
            </a:solidFill>
          </a:ln>
        </p:spPr>
        <p:txBody>
          <a:bodyPr wrap="square" rtlCol="0">
            <a:spAutoFit/>
          </a:bodyPr>
          <a:lstStyle/>
          <a:p>
            <a:pPr algn="just"/>
            <a:r>
              <a:rPr lang="en-US" b="1" dirty="0">
                <a:latin typeface="Calibri" panose="020F0502020204030204" pitchFamily="34" charset="0"/>
                <a:cs typeface="Calibri" panose="020F0502020204030204" pitchFamily="34" charset="0"/>
              </a:rPr>
              <a:t>Major problem(s) of native WMS in these clients are...</a:t>
            </a:r>
          </a:p>
          <a:p>
            <a:pPr algn="just"/>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Not present in some clients. – Google Earth and NASA World Wind</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Not possible to select a date of acquisition.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Display is distorted or blank.</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DEA layers do not appear in any client at low zoom levels.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GEOGLAM layers are distorted when a large area is selected.</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Resolution of image is poor.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DEA Layers are poor at all zoom levels.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GEOGLAM is poor on zooming in.</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Not all layers are displayed via the WMS.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ArcGIS Earth shows only the topmost layer.</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algn="just"/>
            <a:r>
              <a:rPr lang="en-US" sz="1600" b="1" dirty="0">
                <a:solidFill>
                  <a:srgbClr val="00B050"/>
                </a:solidFill>
                <a:latin typeface="Calibri" panose="020F0502020204030204" pitchFamily="34" charset="0"/>
                <a:cs typeface="Calibri" panose="020F0502020204030204" pitchFamily="34" charset="0"/>
              </a:rPr>
              <a:t>Wrappers solve all the above issues and make it a seamless process.</a:t>
            </a:r>
          </a:p>
        </p:txBody>
      </p:sp>
      <p:sp>
        <p:nvSpPr>
          <p:cNvPr id="7" name="TextBox 6">
            <a:extLst>
              <a:ext uri="{FF2B5EF4-FFF2-40B4-BE49-F238E27FC236}">
                <a16:creationId xmlns:a16="http://schemas.microsoft.com/office/drawing/2014/main" id="{EDF46920-DBD3-43BE-B334-CE742370581B}"/>
              </a:ext>
            </a:extLst>
          </p:cNvPr>
          <p:cNvSpPr txBox="1"/>
          <p:nvPr/>
        </p:nvSpPr>
        <p:spPr>
          <a:xfrm>
            <a:off x="873579" y="939567"/>
            <a:ext cx="6013781" cy="984885"/>
          </a:xfrm>
          <a:prstGeom prst="rect">
            <a:avLst/>
          </a:prstGeom>
          <a:noFill/>
          <a:ln w="3175">
            <a:solidFill>
              <a:schemeClr val="tx1"/>
            </a:solidFill>
          </a:ln>
        </p:spPr>
        <p:txBody>
          <a:bodyPr wrap="square" rtlCol="0">
            <a:spAutoFit/>
          </a:bodyPr>
          <a:lstStyle/>
          <a:p>
            <a:pPr algn="just"/>
            <a:r>
              <a:rPr lang="en-US" sz="1400" b="1" dirty="0">
                <a:solidFill>
                  <a:srgbClr val="00B0F0"/>
                </a:solidFill>
                <a:latin typeface="Calibri" panose="020F0502020204030204" pitchFamily="34" charset="0"/>
                <a:cs typeface="Calibri" panose="020F0502020204030204" pitchFamily="34" charset="0"/>
              </a:rPr>
              <a:t>Four external clients</a:t>
            </a:r>
          </a:p>
          <a:p>
            <a:pPr marL="685800" lvl="1" indent="-228600" algn="just">
              <a:buFont typeface="+mj-lt"/>
              <a:buAutoNum type="arabicPeriod"/>
            </a:pPr>
            <a:r>
              <a:rPr lang="en-US" sz="1100" b="1" dirty="0">
                <a:latin typeface="Calibri" panose="020F0502020204030204" pitchFamily="34" charset="0"/>
                <a:cs typeface="Calibri" panose="020F0502020204030204" pitchFamily="34" charset="0"/>
              </a:rPr>
              <a:t>ArcGIS</a:t>
            </a:r>
          </a:p>
          <a:p>
            <a:pPr marL="685800" lvl="1" indent="-228600" algn="just">
              <a:buFont typeface="+mj-lt"/>
              <a:buAutoNum type="arabicPeriod"/>
            </a:pPr>
            <a:r>
              <a:rPr lang="en-US" sz="1100" b="1" dirty="0">
                <a:latin typeface="Calibri" panose="020F0502020204030204" pitchFamily="34" charset="0"/>
                <a:cs typeface="Calibri" panose="020F0502020204030204" pitchFamily="34" charset="0"/>
              </a:rPr>
              <a:t>QGIS – </a:t>
            </a:r>
            <a:r>
              <a:rPr lang="en-US" sz="1100" dirty="0">
                <a:solidFill>
                  <a:srgbClr val="FF0000"/>
                </a:solidFill>
                <a:latin typeface="Calibri" panose="020F0502020204030204" pitchFamily="34" charset="0"/>
                <a:cs typeface="Calibri" panose="020F0502020204030204" pitchFamily="34" charset="0"/>
              </a:rPr>
              <a:t>Not yet working.</a:t>
            </a:r>
          </a:p>
          <a:p>
            <a:pPr marL="685800" lvl="1" indent="-228600" algn="just">
              <a:buFont typeface="+mj-lt"/>
              <a:buAutoNum type="arabicPeriod"/>
            </a:pPr>
            <a:r>
              <a:rPr lang="en-US" sz="1100" b="1" dirty="0">
                <a:latin typeface="Calibri" panose="020F0502020204030204" pitchFamily="34" charset="0"/>
                <a:cs typeface="Calibri" panose="020F0502020204030204" pitchFamily="34" charset="0"/>
              </a:rPr>
              <a:t>Google Earth</a:t>
            </a:r>
          </a:p>
          <a:p>
            <a:pPr marL="685800" lvl="1" indent="-228600" algn="just">
              <a:buFont typeface="+mj-lt"/>
              <a:buAutoNum type="arabicPeriod"/>
            </a:pPr>
            <a:r>
              <a:rPr lang="en-US" sz="1100" b="1" dirty="0">
                <a:latin typeface="Calibri" panose="020F0502020204030204" pitchFamily="34" charset="0"/>
                <a:cs typeface="Calibri" panose="020F0502020204030204" pitchFamily="34" charset="0"/>
              </a:rPr>
              <a:t>NASA World Wind</a:t>
            </a:r>
          </a:p>
        </p:txBody>
      </p:sp>
      <p:sp>
        <p:nvSpPr>
          <p:cNvPr id="2" name="TextBox 1">
            <a:extLst>
              <a:ext uri="{FF2B5EF4-FFF2-40B4-BE49-F238E27FC236}">
                <a16:creationId xmlns:a16="http://schemas.microsoft.com/office/drawing/2014/main" id="{BDB88EB6-DAF0-40A8-9292-5B4931D24F84}"/>
              </a:ext>
            </a:extLst>
          </p:cNvPr>
          <p:cNvSpPr txBox="1"/>
          <p:nvPr/>
        </p:nvSpPr>
        <p:spPr>
          <a:xfrm>
            <a:off x="7055141" y="3443042"/>
            <a:ext cx="4538444" cy="1077218"/>
          </a:xfrm>
          <a:prstGeom prst="rect">
            <a:avLst/>
          </a:prstGeom>
          <a:noFill/>
          <a:ln w="3175">
            <a:solidFill>
              <a:schemeClr val="tx1"/>
            </a:solidFill>
          </a:ln>
        </p:spPr>
        <p:txBody>
          <a:bodyPr wrap="square" rtlCol="0">
            <a:spAutoFit/>
          </a:bodyPr>
          <a:lstStyle/>
          <a:p>
            <a:pPr marL="285750" indent="-285750" algn="just">
              <a:buFont typeface="Arial" panose="020B0604020202020204" pitchFamily="34" charset="0"/>
              <a:buChar char="•"/>
            </a:pPr>
            <a:r>
              <a:rPr lang="en-US" sz="1600" dirty="0">
                <a:solidFill>
                  <a:srgbClr val="C00000"/>
                </a:solidFill>
                <a:latin typeface="Calibri" panose="020F0502020204030204" pitchFamily="34" charset="0"/>
                <a:cs typeface="Calibri" panose="020F0502020204030204" pitchFamily="34" charset="0"/>
              </a:rPr>
              <a:t>A negative aspect of wrapper is that it adds an extra interface for working with GSKY.</a:t>
            </a:r>
          </a:p>
          <a:p>
            <a:pPr marL="285750" indent="-285750" algn="just">
              <a:buFont typeface="Arial" panose="020B0604020202020204" pitchFamily="34" charset="0"/>
              <a:buChar char="•"/>
            </a:pPr>
            <a:r>
              <a:rPr lang="en-US" sz="1600" dirty="0">
                <a:solidFill>
                  <a:srgbClr val="00B050"/>
                </a:solidFill>
                <a:latin typeface="Calibri" panose="020F0502020204030204" pitchFamily="34" charset="0"/>
                <a:cs typeface="Calibri" panose="020F0502020204030204" pitchFamily="34" charset="0"/>
              </a:rPr>
              <a:t>A positive is that we can publish a page without the user having to type in a WMS endpoint.</a:t>
            </a:r>
            <a:endParaRPr lang="en-AU" sz="16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3778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947055" y="1020536"/>
            <a:ext cx="7633607" cy="2308324"/>
          </a:xfrm>
          <a:prstGeom prst="rect">
            <a:avLst/>
          </a:prstGeom>
          <a:noFill/>
          <a:ln w="3175">
            <a:solidFill>
              <a:schemeClr val="tx1"/>
            </a:solidFill>
          </a:ln>
        </p:spPr>
        <p:txBody>
          <a:bodyPr wrap="square" rtlCol="0">
            <a:spAutoFit/>
          </a:bodyPr>
          <a:lstStyle/>
          <a:p>
            <a:pPr marL="285750" indent="-2857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hlinkClick r:id="rId2"/>
              </a:rPr>
              <a:t>ArcGiSKY</a:t>
            </a:r>
            <a:r>
              <a:rPr lang="en-US" sz="1600" b="1" dirty="0">
                <a:latin typeface="Calibri" panose="020F0502020204030204" pitchFamily="34" charset="0"/>
                <a:cs typeface="Calibri" panose="020F0502020204030204" pitchFamily="34" charset="0"/>
              </a:rPr>
              <a:t> 	– </a:t>
            </a:r>
            <a:r>
              <a:rPr lang="en-US" sz="1600" dirty="0">
                <a:latin typeface="Calibri" panose="020F0502020204030204" pitchFamily="34" charset="0"/>
                <a:cs typeface="Calibri" panose="020F0502020204030204" pitchFamily="34" charset="0"/>
              </a:rPr>
              <a:t>For ArcGIS Online, Explorer, and Earth</a:t>
            </a:r>
          </a:p>
          <a:p>
            <a:pPr marL="285750" indent="-2857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hlinkClick r:id="rId3"/>
              </a:rPr>
              <a:t>GSKYge</a:t>
            </a:r>
            <a:r>
              <a:rPr lang="en-US" sz="1600" b="1" dirty="0">
                <a:latin typeface="Calibri" panose="020F0502020204030204" pitchFamily="34" charset="0"/>
                <a:cs typeface="Calibri" panose="020F0502020204030204" pitchFamily="34" charset="0"/>
              </a:rPr>
              <a:t> 	– </a:t>
            </a:r>
            <a:r>
              <a:rPr lang="en-US" sz="1600" dirty="0">
                <a:latin typeface="Calibri" panose="020F0502020204030204" pitchFamily="34" charset="0"/>
                <a:cs typeface="Calibri" panose="020F0502020204030204" pitchFamily="34" charset="0"/>
              </a:rPr>
              <a:t>For Google Earth Online and Pro</a:t>
            </a:r>
          </a:p>
          <a:p>
            <a:pPr marL="285750" indent="-2857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hlinkClick r:id="rId4" action="ppaction://hlinkfile"/>
              </a:rPr>
              <a:t>GSKYnww</a:t>
            </a:r>
            <a:r>
              <a:rPr lang="en-US" sz="1600" b="1" dirty="0">
                <a:latin typeface="Calibri" panose="020F0502020204030204" pitchFamily="34" charset="0"/>
                <a:cs typeface="Calibri" panose="020F0502020204030204" pitchFamily="34" charset="0"/>
              </a:rPr>
              <a:t> 	– </a:t>
            </a:r>
            <a:r>
              <a:rPr lang="en-US" sz="1600" dirty="0">
                <a:latin typeface="Calibri" panose="020F0502020204030204" pitchFamily="34" charset="0"/>
                <a:cs typeface="Calibri" panose="020F0502020204030204" pitchFamily="34" charset="0"/>
              </a:rPr>
              <a:t>For NASA World Wind</a:t>
            </a:r>
          </a:p>
          <a:p>
            <a:pPr marL="285750" indent="-285750" algn="jus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Wrappers are web interfaces that create KML files for use with the clients.</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KMLs are interchangeable between clients, except in some cases.</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Wrappers are intuitive and flatten the learning curve of using the clients.</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They add functionalities that lack natively in clients.</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Wrappers work on both desktop and mobiles. </a:t>
            </a:r>
          </a:p>
        </p:txBody>
      </p:sp>
      <p:pic>
        <p:nvPicPr>
          <p:cNvPr id="2" name="Picture 1">
            <a:extLst>
              <a:ext uri="{FF2B5EF4-FFF2-40B4-BE49-F238E27FC236}">
                <a16:creationId xmlns:a16="http://schemas.microsoft.com/office/drawing/2014/main" id="{6E66EE6A-AB17-4161-8413-347AEF6B9A9B}"/>
              </a:ext>
            </a:extLst>
          </p:cNvPr>
          <p:cNvPicPr>
            <a:picLocks noChangeAspect="1"/>
          </p:cNvPicPr>
          <p:nvPr/>
        </p:nvPicPr>
        <p:blipFill>
          <a:blip r:embed="rId5"/>
          <a:stretch>
            <a:fillRect/>
          </a:stretch>
        </p:blipFill>
        <p:spPr>
          <a:xfrm>
            <a:off x="8642975" y="1020536"/>
            <a:ext cx="2610795" cy="2308324"/>
          </a:xfrm>
          <a:prstGeom prst="rect">
            <a:avLst/>
          </a:prstGeom>
          <a:ln w="3175">
            <a:solidFill>
              <a:schemeClr val="tx1"/>
            </a:solidFill>
          </a:ln>
        </p:spPr>
      </p:pic>
      <p:pic>
        <p:nvPicPr>
          <p:cNvPr id="3" name="Picture 2">
            <a:extLst>
              <a:ext uri="{FF2B5EF4-FFF2-40B4-BE49-F238E27FC236}">
                <a16:creationId xmlns:a16="http://schemas.microsoft.com/office/drawing/2014/main" id="{1A1350F6-E112-42A8-BC1F-CDC361B56E3C}"/>
              </a:ext>
            </a:extLst>
          </p:cNvPr>
          <p:cNvPicPr>
            <a:picLocks noChangeAspect="1"/>
          </p:cNvPicPr>
          <p:nvPr/>
        </p:nvPicPr>
        <p:blipFill>
          <a:blip r:embed="rId6"/>
          <a:stretch>
            <a:fillRect/>
          </a:stretch>
        </p:blipFill>
        <p:spPr>
          <a:xfrm>
            <a:off x="8642975" y="3398506"/>
            <a:ext cx="2635251" cy="2273499"/>
          </a:xfrm>
          <a:prstGeom prst="rect">
            <a:avLst/>
          </a:prstGeom>
          <a:ln w="3175">
            <a:solidFill>
              <a:schemeClr val="tx1"/>
            </a:solidFill>
          </a:ln>
        </p:spPr>
      </p:pic>
      <p:pic>
        <p:nvPicPr>
          <p:cNvPr id="7" name="Picture 6">
            <a:extLst>
              <a:ext uri="{FF2B5EF4-FFF2-40B4-BE49-F238E27FC236}">
                <a16:creationId xmlns:a16="http://schemas.microsoft.com/office/drawing/2014/main" id="{E92896E6-164F-43F2-883D-8708EC29AF9D}"/>
              </a:ext>
            </a:extLst>
          </p:cNvPr>
          <p:cNvPicPr>
            <a:picLocks noChangeAspect="1"/>
          </p:cNvPicPr>
          <p:nvPr/>
        </p:nvPicPr>
        <p:blipFill>
          <a:blip r:embed="rId7"/>
          <a:stretch>
            <a:fillRect/>
          </a:stretch>
        </p:blipFill>
        <p:spPr>
          <a:xfrm>
            <a:off x="5948753" y="3396238"/>
            <a:ext cx="2635251" cy="2275767"/>
          </a:xfrm>
          <a:prstGeom prst="rect">
            <a:avLst/>
          </a:prstGeom>
          <a:ln w="3175">
            <a:solidFill>
              <a:schemeClr val="tx1"/>
            </a:solidFill>
          </a:ln>
        </p:spPr>
      </p:pic>
    </p:spTree>
    <p:extLst>
      <p:ext uri="{BB962C8B-B14F-4D97-AF65-F5344CB8AC3E}">
        <p14:creationId xmlns:p14="http://schemas.microsoft.com/office/powerpoint/2010/main" val="4198087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ArcGiSKY</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GEOGLAM</a:t>
            </a:r>
          </a:p>
        </p:txBody>
      </p:sp>
      <p:sp>
        <p:nvSpPr>
          <p:cNvPr id="6" name="TextBox 5">
            <a:extLst>
              <a:ext uri="{FF2B5EF4-FFF2-40B4-BE49-F238E27FC236}">
                <a16:creationId xmlns:a16="http://schemas.microsoft.com/office/drawing/2014/main" id="{52F2A6C7-B90A-433A-848C-BB7D9ADACF5F}"/>
              </a:ext>
            </a:extLst>
          </p:cNvPr>
          <p:cNvSpPr txBox="1"/>
          <p:nvPr/>
        </p:nvSpPr>
        <p:spPr>
          <a:xfrm>
            <a:off x="228604" y="1020536"/>
            <a:ext cx="6310990" cy="3046988"/>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ArcGiSKY</a:t>
            </a:r>
            <a:r>
              <a:rPr lang="en-US" sz="1600" b="1" dirty="0">
                <a:latin typeface="Calibri" panose="020F0502020204030204" pitchFamily="34" charset="0"/>
                <a:cs typeface="Calibri" panose="020F0502020204030204" pitchFamily="34" charset="0"/>
              </a:rPr>
              <a:t> – GEOGLAM</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Creates KML on server and displays its URL.</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This URL can be opened in </a:t>
            </a:r>
            <a:r>
              <a:rPr lang="en-US" sz="1600" dirty="0">
                <a:solidFill>
                  <a:srgbClr val="C00000"/>
                </a:solidFill>
                <a:latin typeface="Calibri" panose="020F0502020204030204" pitchFamily="34" charset="0"/>
                <a:cs typeface="Calibri" panose="020F0502020204030204" pitchFamily="34" charset="0"/>
              </a:rPr>
              <a:t>ArcGIS Online/Explorer/Earth</a:t>
            </a:r>
            <a:r>
              <a:rPr lang="en-US" sz="160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Single or multiple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Region selection from list or,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Specify an area by drawing a bounding box.</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ArcGIS Online and Explorer can create presentations.</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Requires a public webserver for the wrapper for ArcGIS Online.</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Intranet webserver is OK for ArcGIS Explorer and ArcGIS Earth.</a:t>
            </a:r>
          </a:p>
        </p:txBody>
      </p:sp>
      <p:sp>
        <p:nvSpPr>
          <p:cNvPr id="2" name="Rectangle: Rounded Corners 1">
            <a:extLst>
              <a:ext uri="{FF2B5EF4-FFF2-40B4-BE49-F238E27FC236}">
                <a16:creationId xmlns:a16="http://schemas.microsoft.com/office/drawing/2014/main" id="{B200E08C-5D71-42A3-AD50-C80D72E9CE8C}"/>
              </a:ext>
            </a:extLst>
          </p:cNvPr>
          <p:cNvSpPr/>
          <p:nvPr/>
        </p:nvSpPr>
        <p:spPr>
          <a:xfrm>
            <a:off x="5568044" y="4125711"/>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pic>
        <p:nvPicPr>
          <p:cNvPr id="8" name="arcgisky_geoglam">
            <a:hlinkClick r:id="" action="ppaction://media"/>
            <a:extLst>
              <a:ext uri="{FF2B5EF4-FFF2-40B4-BE49-F238E27FC236}">
                <a16:creationId xmlns:a16="http://schemas.microsoft.com/office/drawing/2014/main" id="{1D8D67EB-4B9C-48FF-A88E-46E373B9D0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07857" y="1020536"/>
            <a:ext cx="5535159" cy="5206159"/>
          </a:xfrm>
          <a:prstGeom prst="rect">
            <a:avLst/>
          </a:prstGeom>
          <a:ln w="3175">
            <a:solidFill>
              <a:schemeClr val="tx1"/>
            </a:solidFill>
          </a:ln>
        </p:spPr>
      </p:pic>
      <p:sp>
        <p:nvSpPr>
          <p:cNvPr id="9" name="TextBox 8">
            <a:extLst>
              <a:ext uri="{FF2B5EF4-FFF2-40B4-BE49-F238E27FC236}">
                <a16:creationId xmlns:a16="http://schemas.microsoft.com/office/drawing/2014/main" id="{736333ED-2144-4C3E-A751-B839FE4448A3}"/>
              </a:ext>
            </a:extLst>
          </p:cNvPr>
          <p:cNvSpPr txBox="1"/>
          <p:nvPr/>
        </p:nvSpPr>
        <p:spPr>
          <a:xfrm>
            <a:off x="228604" y="5801635"/>
            <a:ext cx="6310990" cy="400110"/>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You can play the video on right within the editor or a slide show by moving the cursor over it and pressing the play button. Can also save it as an MP4 file and play it in any media player.</a:t>
            </a:r>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2C02738-66A9-40A6-A778-CC1470743AA5}"/>
              </a:ext>
            </a:extLst>
          </p:cNvPr>
          <p:cNvSpPr txBox="1"/>
          <p:nvPr/>
        </p:nvSpPr>
        <p:spPr>
          <a:xfrm>
            <a:off x="228604" y="4125711"/>
            <a:ext cx="5271177" cy="1708160"/>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 or on </a:t>
            </a:r>
            <a:r>
              <a:rPr lang="en-US" sz="1050" dirty="0">
                <a:latin typeface="Calibri" panose="020F0502020204030204" pitchFamily="34" charset="0"/>
                <a:cs typeface="Calibri" panose="020F0502020204030204" pitchFamily="34" charset="0"/>
                <a:hlinkClick r:id="rId6"/>
              </a:rPr>
              <a:t>public</a:t>
            </a:r>
            <a:r>
              <a:rPr lang="en-US" sz="1050" dirty="0">
                <a:latin typeface="Calibri" panose="020F0502020204030204" pitchFamily="34" charset="0"/>
                <a:cs typeface="Calibri" panose="020F0502020204030204" pitchFamily="34" charset="0"/>
              </a:rPr>
              <a:t> (for ArcGIS Online) webserver.</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Create KML</a:t>
            </a:r>
            <a:r>
              <a:rPr lang="en-US" sz="1050" dirty="0">
                <a:latin typeface="Calibri" panose="020F0502020204030204" pitchFamily="34" charset="0"/>
                <a:cs typeface="Calibri" panose="020F0502020204030204" pitchFamily="34" charset="0"/>
              </a:rPr>
              <a:t>’ followed by ‘</a:t>
            </a:r>
            <a:r>
              <a:rPr lang="en-US" sz="1050" b="1" dirty="0">
                <a:latin typeface="Calibri" panose="020F0502020204030204" pitchFamily="34" charset="0"/>
                <a:cs typeface="Calibri" panose="020F0502020204030204" pitchFamily="34" charset="0"/>
              </a:rPr>
              <a:t>Copy the URL</a:t>
            </a:r>
            <a:r>
              <a:rPr lang="en-US" sz="1050" dirty="0">
                <a:latin typeface="Calibri" panose="020F0502020204030204" pitchFamily="34" charset="0"/>
                <a:cs typeface="Calibri" panose="020F0502020204030204" pitchFamily="34" charset="0"/>
              </a:rPr>
              <a:t>’ or click link and save KML file.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Display in the following clients.</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7"/>
              </a:rPr>
              <a:t>ArcGIS Online</a:t>
            </a:r>
            <a:r>
              <a:rPr lang="en-US" sz="1050" dirty="0">
                <a:latin typeface="Calibri" panose="020F0502020204030204" pitchFamily="34" charset="0"/>
                <a:cs typeface="Calibri" panose="020F0502020204030204" pitchFamily="34" charset="0"/>
              </a:rPr>
              <a:t>: Map | Add | Add Layer from Web | URL</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Explorer</a:t>
            </a:r>
            <a:r>
              <a:rPr lang="en-US" sz="1050" dirty="0">
                <a:latin typeface="Calibri" panose="020F0502020204030204" pitchFamily="34" charset="0"/>
                <a:cs typeface="Calibri" panose="020F0502020204030204" pitchFamily="34" charset="0"/>
              </a:rPr>
              <a:t>: Add Content | KML Files | KML Network Link</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Earth</a:t>
            </a:r>
            <a:r>
              <a:rPr lang="en-US" sz="1050" dirty="0">
                <a:latin typeface="Calibri" panose="020F0502020204030204" pitchFamily="34" charset="0"/>
                <a:cs typeface="Calibri" panose="020F0502020204030204" pitchFamily="34" charset="0"/>
              </a:rPr>
              <a:t>: Add data (+) | Enter a URL | KML File | URL</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8"/>
              </a:rPr>
              <a:t>Google Earth Online</a:t>
            </a:r>
            <a:r>
              <a:rPr lang="en-US" sz="1050" dirty="0">
                <a:latin typeface="Calibri" panose="020F0502020204030204" pitchFamily="34" charset="0"/>
                <a:cs typeface="Calibri" panose="020F0502020204030204" pitchFamily="34" charset="0"/>
              </a:rPr>
              <a:t>: My Places | Import KML File | Open file…</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Google Earth Pro</a:t>
            </a:r>
            <a:r>
              <a:rPr lang="en-US" sz="1050" dirty="0">
                <a:latin typeface="Calibri" panose="020F0502020204030204" pitchFamily="34" charset="0"/>
                <a:cs typeface="Calibri" panose="020F0502020204030204" pitchFamily="34" charset="0"/>
              </a:rPr>
              <a:t>: File | Open | KML File</a:t>
            </a:r>
            <a:endParaRPr lang="en-AU"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35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8"/>
                </p:tgtEl>
              </p:cMediaNode>
            </p:video>
          </p:childTnLst>
        </p:cTn>
      </p:par>
    </p:tnLst>
    <p:bldLst>
      <p:bldP spid="2"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7" name="TextBox 6">
            <a:extLst>
              <a:ext uri="{FF2B5EF4-FFF2-40B4-BE49-F238E27FC236}">
                <a16:creationId xmlns:a16="http://schemas.microsoft.com/office/drawing/2014/main" id="{76A0EF28-AFB4-4641-83A9-6F83DBC48060}"/>
              </a:ext>
            </a:extLst>
          </p:cNvPr>
          <p:cNvSpPr txBox="1"/>
          <p:nvPr/>
        </p:nvSpPr>
        <p:spPr>
          <a:xfrm>
            <a:off x="228604" y="1020536"/>
            <a:ext cx="6310990" cy="2554545"/>
          </a:xfrm>
          <a:prstGeom prst="rect">
            <a:avLst/>
          </a:prstGeom>
          <a:noFill/>
          <a:ln w="3175">
            <a:solidFill>
              <a:schemeClr val="tx1"/>
            </a:solidFill>
          </a:ln>
        </p:spPr>
        <p:txBody>
          <a:bodyPr wrap="square" rtlCol="0">
            <a:spAutoFit/>
          </a:bodyPr>
          <a:lstStyle/>
          <a:p>
            <a:pPr marL="628650" lvl="1"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ArcGiSKY</a:t>
            </a:r>
            <a:r>
              <a:rPr lang="en-US" sz="1600" b="1" dirty="0">
                <a:latin typeface="Calibri" panose="020F0502020204030204" pitchFamily="34" charset="0"/>
                <a:cs typeface="Calibri" panose="020F0502020204030204" pitchFamily="34" charset="0"/>
              </a:rPr>
              <a:t> – DEA</a:t>
            </a:r>
          </a:p>
          <a:p>
            <a:pPr lvl="1" algn="just"/>
            <a:endParaRPr lang="en-US" sz="1600" b="1"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All features of GEOGLAM with some exceptions:</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Only single date selection.</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Data can be directly from GSKY or from cached tiles (PNG)</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Accelerated pyramid is possible if it is on a public server.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Three different levels of resolution.</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lvl="1" algn="just"/>
            <a:endParaRPr lang="en-AU" sz="1600" b="1" dirty="0">
              <a:latin typeface="Calibri" panose="020F0502020204030204" pitchFamily="34" charset="0"/>
              <a:cs typeface="Calibri" panose="020F0502020204030204" pitchFamily="34" charset="0"/>
            </a:endParaRPr>
          </a:p>
        </p:txBody>
      </p:sp>
      <p:pic>
        <p:nvPicPr>
          <p:cNvPr id="2" name="arcgisky_dea">
            <a:hlinkClick r:id="" action="ppaction://media"/>
            <a:extLst>
              <a:ext uri="{FF2B5EF4-FFF2-40B4-BE49-F238E27FC236}">
                <a16:creationId xmlns:a16="http://schemas.microsoft.com/office/drawing/2014/main" id="{7F67E2D9-5784-4462-BB1A-F72F474E60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97423" y="1020536"/>
            <a:ext cx="5529600" cy="5021626"/>
          </a:xfrm>
          <a:prstGeom prst="rect">
            <a:avLst/>
          </a:prstGeom>
          <a:ln w="3175">
            <a:solidFill>
              <a:schemeClr val="tx1"/>
            </a:solidFill>
          </a:ln>
        </p:spPr>
      </p:pic>
      <p:sp>
        <p:nvSpPr>
          <p:cNvPr id="8" name="Rectangle: Rounded Corners 7">
            <a:extLst>
              <a:ext uri="{FF2B5EF4-FFF2-40B4-BE49-F238E27FC236}">
                <a16:creationId xmlns:a16="http://schemas.microsoft.com/office/drawing/2014/main" id="{2695FAB9-E12C-4197-9237-131FA8E0CA85}"/>
              </a:ext>
            </a:extLst>
          </p:cNvPr>
          <p:cNvSpPr/>
          <p:nvPr/>
        </p:nvSpPr>
        <p:spPr>
          <a:xfrm>
            <a:off x="5568044" y="3622371"/>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6514F9CA-90D6-494B-8FD6-83BFDA1D5882}"/>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ArcGiSKY</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DEA</a:t>
            </a:r>
          </a:p>
        </p:txBody>
      </p:sp>
      <p:sp>
        <p:nvSpPr>
          <p:cNvPr id="10" name="TextBox 9">
            <a:extLst>
              <a:ext uri="{FF2B5EF4-FFF2-40B4-BE49-F238E27FC236}">
                <a16:creationId xmlns:a16="http://schemas.microsoft.com/office/drawing/2014/main" id="{D9EC32F2-4161-466E-A257-29DFE4E4FB86}"/>
              </a:ext>
            </a:extLst>
          </p:cNvPr>
          <p:cNvSpPr txBox="1"/>
          <p:nvPr/>
        </p:nvSpPr>
        <p:spPr>
          <a:xfrm>
            <a:off x="228604" y="4125711"/>
            <a:ext cx="5271177" cy="1708160"/>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 or on </a:t>
            </a:r>
            <a:r>
              <a:rPr lang="en-US" sz="1050" dirty="0">
                <a:latin typeface="Calibri" panose="020F0502020204030204" pitchFamily="34" charset="0"/>
                <a:cs typeface="Calibri" panose="020F0502020204030204" pitchFamily="34" charset="0"/>
                <a:hlinkClick r:id="rId6"/>
              </a:rPr>
              <a:t>public</a:t>
            </a:r>
            <a:r>
              <a:rPr lang="en-US" sz="1050" dirty="0">
                <a:latin typeface="Calibri" panose="020F0502020204030204" pitchFamily="34" charset="0"/>
                <a:cs typeface="Calibri" panose="020F0502020204030204" pitchFamily="34" charset="0"/>
              </a:rPr>
              <a:t> webserver for ArcGIS Online.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Create KML</a:t>
            </a:r>
            <a:r>
              <a:rPr lang="en-US" sz="1050" dirty="0">
                <a:latin typeface="Calibri" panose="020F0502020204030204" pitchFamily="34" charset="0"/>
                <a:cs typeface="Calibri" panose="020F0502020204030204" pitchFamily="34" charset="0"/>
              </a:rPr>
              <a:t>’ followed by ‘</a:t>
            </a:r>
            <a:r>
              <a:rPr lang="en-US" sz="1050" b="1" dirty="0">
                <a:latin typeface="Calibri" panose="020F0502020204030204" pitchFamily="34" charset="0"/>
                <a:cs typeface="Calibri" panose="020F0502020204030204" pitchFamily="34" charset="0"/>
              </a:rPr>
              <a:t>Copy the URL</a:t>
            </a:r>
            <a:r>
              <a:rPr lang="en-US" sz="1050" dirty="0">
                <a:latin typeface="Calibri" panose="020F0502020204030204" pitchFamily="34" charset="0"/>
                <a:cs typeface="Calibri" panose="020F0502020204030204" pitchFamily="34" charset="0"/>
              </a:rPr>
              <a:t>’ or click link and save KML file.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Display in the following clients.</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7"/>
              </a:rPr>
              <a:t>ArcGIS Online</a:t>
            </a:r>
            <a:r>
              <a:rPr lang="en-US" sz="1050" dirty="0">
                <a:latin typeface="Calibri" panose="020F0502020204030204" pitchFamily="34" charset="0"/>
                <a:cs typeface="Calibri" panose="020F0502020204030204" pitchFamily="34" charset="0"/>
              </a:rPr>
              <a:t>: Map | Add | Add Layer from Web | URL</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Explorer</a:t>
            </a:r>
            <a:r>
              <a:rPr lang="en-US" sz="1050" dirty="0">
                <a:latin typeface="Calibri" panose="020F0502020204030204" pitchFamily="34" charset="0"/>
                <a:cs typeface="Calibri" panose="020F0502020204030204" pitchFamily="34" charset="0"/>
              </a:rPr>
              <a:t>: Add Content | KML Files | KML Network Link</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Earth</a:t>
            </a:r>
            <a:r>
              <a:rPr lang="en-US" sz="1050" dirty="0">
                <a:latin typeface="Calibri" panose="020F0502020204030204" pitchFamily="34" charset="0"/>
                <a:cs typeface="Calibri" panose="020F0502020204030204" pitchFamily="34" charset="0"/>
              </a:rPr>
              <a:t>: Add data (+) | Enter a URL | KML File | URL</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8"/>
              </a:rPr>
              <a:t>Google Earth Online</a:t>
            </a:r>
            <a:r>
              <a:rPr lang="en-US" sz="1050" dirty="0">
                <a:latin typeface="Calibri" panose="020F0502020204030204" pitchFamily="34" charset="0"/>
                <a:cs typeface="Calibri" panose="020F0502020204030204" pitchFamily="34" charset="0"/>
              </a:rPr>
              <a:t>: My Places | Import KML File | Open file…</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Google Earth Pro</a:t>
            </a:r>
            <a:r>
              <a:rPr lang="en-US" sz="1050" dirty="0">
                <a:latin typeface="Calibri" panose="020F0502020204030204" pitchFamily="34" charset="0"/>
                <a:cs typeface="Calibri" panose="020F0502020204030204" pitchFamily="34" charset="0"/>
              </a:rPr>
              <a:t>: File | Open | KML File</a:t>
            </a:r>
            <a:endParaRPr lang="en-AU"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053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88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7" name="TextBox 6">
            <a:extLst>
              <a:ext uri="{FF2B5EF4-FFF2-40B4-BE49-F238E27FC236}">
                <a16:creationId xmlns:a16="http://schemas.microsoft.com/office/drawing/2014/main" id="{6DE892BA-6139-47DB-9677-48882E3DCBDB}"/>
              </a:ext>
            </a:extLst>
          </p:cNvPr>
          <p:cNvSpPr txBox="1"/>
          <p:nvPr/>
        </p:nvSpPr>
        <p:spPr>
          <a:xfrm>
            <a:off x="186685" y="1064083"/>
            <a:ext cx="5652053" cy="2308324"/>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GSKYge</a:t>
            </a:r>
            <a:r>
              <a:rPr lang="en-US" sz="1600" b="1" dirty="0">
                <a:latin typeface="Calibri" panose="020F0502020204030204" pitchFamily="34" charset="0"/>
                <a:cs typeface="Calibri" panose="020F0502020204030204" pitchFamily="34" charset="0"/>
              </a:rPr>
              <a:t> – GEOGLAM</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Creates and saves KML on server and provide download URL.</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Open the downloaded KML in Google Earth.</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Single or multiple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Region selection from list or,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Specify an area by drawing a bounding box.</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Zoom around a crosshair.</a:t>
            </a:r>
          </a:p>
        </p:txBody>
      </p:sp>
      <p:pic>
        <p:nvPicPr>
          <p:cNvPr id="3" name="gskyge_geoglam">
            <a:hlinkClick r:id="" action="ppaction://media"/>
            <a:extLst>
              <a:ext uri="{FF2B5EF4-FFF2-40B4-BE49-F238E27FC236}">
                <a16:creationId xmlns:a16="http://schemas.microsoft.com/office/drawing/2014/main" id="{145C3117-90F4-40CB-A2F7-182CD26787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98461" y="1064083"/>
            <a:ext cx="6293539" cy="4246148"/>
          </a:xfrm>
          <a:prstGeom prst="rect">
            <a:avLst/>
          </a:prstGeom>
          <a:ln w="3175">
            <a:solidFill>
              <a:schemeClr val="tx1"/>
            </a:solidFill>
          </a:ln>
        </p:spPr>
      </p:pic>
      <p:sp>
        <p:nvSpPr>
          <p:cNvPr id="8" name="Rectangle: Rounded Corners 7">
            <a:extLst>
              <a:ext uri="{FF2B5EF4-FFF2-40B4-BE49-F238E27FC236}">
                <a16:creationId xmlns:a16="http://schemas.microsoft.com/office/drawing/2014/main" id="{D97BB233-56FD-474F-A613-FE86ABD81384}"/>
              </a:ext>
            </a:extLst>
          </p:cNvPr>
          <p:cNvSpPr/>
          <p:nvPr/>
        </p:nvSpPr>
        <p:spPr>
          <a:xfrm>
            <a:off x="4863368" y="3714650"/>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9BCABBAD-9AB5-46CA-8AD3-8D52B7CC853E}"/>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GSKYge</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GEOGLAM</a:t>
            </a:r>
          </a:p>
        </p:txBody>
      </p:sp>
      <p:sp>
        <p:nvSpPr>
          <p:cNvPr id="10" name="TextBox 9">
            <a:extLst>
              <a:ext uri="{FF2B5EF4-FFF2-40B4-BE49-F238E27FC236}">
                <a16:creationId xmlns:a16="http://schemas.microsoft.com/office/drawing/2014/main" id="{CB0AC588-E3ED-4CF6-87B7-FCDCE7139F56}"/>
              </a:ext>
            </a:extLst>
          </p:cNvPr>
          <p:cNvSpPr txBox="1"/>
          <p:nvPr/>
        </p:nvSpPr>
        <p:spPr>
          <a:xfrm>
            <a:off x="228604" y="4125711"/>
            <a:ext cx="5271177" cy="1546577"/>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Create KML</a:t>
            </a:r>
            <a:r>
              <a:rPr lang="en-US" sz="1050" dirty="0">
                <a:latin typeface="Calibri" panose="020F0502020204030204" pitchFamily="34" charset="0"/>
                <a:cs typeface="Calibri" panose="020F0502020204030204" pitchFamily="34" charset="0"/>
              </a:rPr>
              <a:t>’ and click link to save KML file.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Display in the following clients.</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Explorer</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Earth</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6"/>
              </a:rPr>
              <a:t>Google Earth Online</a:t>
            </a:r>
            <a:r>
              <a:rPr lang="en-US" sz="1050" dirty="0">
                <a:latin typeface="Calibri" panose="020F0502020204030204" pitchFamily="34" charset="0"/>
                <a:cs typeface="Calibri" panose="020F0502020204030204" pitchFamily="34" charset="0"/>
              </a:rPr>
              <a:t>: My Places | Import KML File | Open file…</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Google Earth Pro</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endParaRPr lang="en-AU" sz="1050" dirty="0">
              <a:solidFill>
                <a:srgbClr val="FF000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3252A90-30F3-40F5-BC8A-91C2F18B53ED}"/>
              </a:ext>
            </a:extLst>
          </p:cNvPr>
          <p:cNvSpPr txBox="1"/>
          <p:nvPr/>
        </p:nvSpPr>
        <p:spPr>
          <a:xfrm>
            <a:off x="2668781" y="1064083"/>
            <a:ext cx="2979960" cy="338554"/>
          </a:xfrm>
          <a:prstGeom prst="rect">
            <a:avLst/>
          </a:prstGeom>
          <a:noFill/>
          <a:ln w="3175">
            <a:noFill/>
          </a:ln>
        </p:spPr>
        <p:txBody>
          <a:bodyPr wrap="square" rtlCol="0">
            <a:spAutoFit/>
          </a:bodyPr>
          <a:lstStyle/>
          <a:p>
            <a:pPr algn="just"/>
            <a:r>
              <a:rPr lang="en-US" sz="1600" b="1" noProof="1">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ArcGiSKY replaces this wrapper</a:t>
            </a:r>
          </a:p>
        </p:txBody>
      </p:sp>
    </p:spTree>
    <p:extLst>
      <p:ext uri="{BB962C8B-B14F-4D97-AF65-F5344CB8AC3E}">
        <p14:creationId xmlns:p14="http://schemas.microsoft.com/office/powerpoint/2010/main" val="159409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54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7" name="TextBox 6">
            <a:extLst>
              <a:ext uri="{FF2B5EF4-FFF2-40B4-BE49-F238E27FC236}">
                <a16:creationId xmlns:a16="http://schemas.microsoft.com/office/drawing/2014/main" id="{557906C5-3713-417B-90B5-B1A19FCBE412}"/>
              </a:ext>
            </a:extLst>
          </p:cNvPr>
          <p:cNvSpPr txBox="1"/>
          <p:nvPr/>
        </p:nvSpPr>
        <p:spPr>
          <a:xfrm>
            <a:off x="228604" y="1020536"/>
            <a:ext cx="5199073" cy="2308324"/>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GSKYge</a:t>
            </a:r>
            <a:r>
              <a:rPr lang="en-US" sz="1600" b="1" dirty="0">
                <a:latin typeface="Calibri" panose="020F0502020204030204" pitchFamily="34" charset="0"/>
                <a:cs typeface="Calibri" panose="020F0502020204030204" pitchFamily="34" charset="0"/>
              </a:rPr>
              <a:t> – DEA</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All features of GEOGLAM with some exceptions:</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Only single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Data is directly from GSKY or cached tiles (PNG) at low resolution.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Accelerated pyramid is possible if on a public server.</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Three different levels of resolution.</a:t>
            </a:r>
          </a:p>
        </p:txBody>
      </p:sp>
      <p:pic>
        <p:nvPicPr>
          <p:cNvPr id="2" name="gskyge_dea">
            <a:hlinkClick r:id="" action="ppaction://media"/>
            <a:extLst>
              <a:ext uri="{FF2B5EF4-FFF2-40B4-BE49-F238E27FC236}">
                <a16:creationId xmlns:a16="http://schemas.microsoft.com/office/drawing/2014/main" id="{B4E039BA-0F39-43CF-A9DB-E34465D7F4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90187" y="1020536"/>
            <a:ext cx="6701813" cy="4236440"/>
          </a:xfrm>
          <a:prstGeom prst="rect">
            <a:avLst/>
          </a:prstGeom>
          <a:ln w="3175">
            <a:solidFill>
              <a:schemeClr val="tx1"/>
            </a:solidFill>
          </a:ln>
        </p:spPr>
      </p:pic>
      <p:sp>
        <p:nvSpPr>
          <p:cNvPr id="8" name="Rectangle: Rounded Corners 7">
            <a:extLst>
              <a:ext uri="{FF2B5EF4-FFF2-40B4-BE49-F238E27FC236}">
                <a16:creationId xmlns:a16="http://schemas.microsoft.com/office/drawing/2014/main" id="{B16CAE81-568A-48B6-AA23-A68D1832D215}"/>
              </a:ext>
            </a:extLst>
          </p:cNvPr>
          <p:cNvSpPr/>
          <p:nvPr/>
        </p:nvSpPr>
        <p:spPr>
          <a:xfrm>
            <a:off x="4452307" y="3379090"/>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231CFDDF-4D8A-481E-BD30-F48BA1A82CAA}"/>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GSKYge</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DEA</a:t>
            </a:r>
          </a:p>
        </p:txBody>
      </p:sp>
      <p:sp>
        <p:nvSpPr>
          <p:cNvPr id="12" name="TextBox 11">
            <a:extLst>
              <a:ext uri="{FF2B5EF4-FFF2-40B4-BE49-F238E27FC236}">
                <a16:creationId xmlns:a16="http://schemas.microsoft.com/office/drawing/2014/main" id="{B17139DA-15BF-4D82-9ABF-33C3A20A00FF}"/>
              </a:ext>
            </a:extLst>
          </p:cNvPr>
          <p:cNvSpPr txBox="1"/>
          <p:nvPr/>
        </p:nvSpPr>
        <p:spPr>
          <a:xfrm>
            <a:off x="228604" y="4125711"/>
            <a:ext cx="5195253" cy="1546577"/>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Create KML</a:t>
            </a:r>
            <a:r>
              <a:rPr lang="en-US" sz="1050" dirty="0">
                <a:latin typeface="Calibri" panose="020F0502020204030204" pitchFamily="34" charset="0"/>
                <a:cs typeface="Calibri" panose="020F0502020204030204" pitchFamily="34" charset="0"/>
              </a:rPr>
              <a:t>’ and click link to save KML file.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Display in the following clients.</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Explorer</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Earth</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6"/>
              </a:rPr>
              <a:t>Google Earth Online</a:t>
            </a:r>
            <a:r>
              <a:rPr lang="en-US" sz="1050" dirty="0">
                <a:latin typeface="Calibri" panose="020F0502020204030204" pitchFamily="34" charset="0"/>
                <a:cs typeface="Calibri" panose="020F0502020204030204" pitchFamily="34" charset="0"/>
              </a:rPr>
              <a:t>: My Places | Import KML File | Open file…</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Google Earth Pro</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endParaRPr lang="en-AU" sz="1050"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28A0C34-5D0A-4C22-86FD-6769B60BC12B}"/>
              </a:ext>
            </a:extLst>
          </p:cNvPr>
          <p:cNvSpPr txBox="1"/>
          <p:nvPr/>
        </p:nvSpPr>
        <p:spPr>
          <a:xfrm>
            <a:off x="2260567" y="1064083"/>
            <a:ext cx="2979960" cy="338554"/>
          </a:xfrm>
          <a:prstGeom prst="rect">
            <a:avLst/>
          </a:prstGeom>
          <a:noFill/>
          <a:ln w="3175">
            <a:noFill/>
          </a:ln>
        </p:spPr>
        <p:txBody>
          <a:bodyPr wrap="square" rtlCol="0">
            <a:spAutoFit/>
          </a:bodyPr>
          <a:lstStyle/>
          <a:p>
            <a:pPr algn="just"/>
            <a:r>
              <a:rPr lang="en-US" sz="1600" b="1" noProof="1">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ArcGiSKY replaces this wrapper</a:t>
            </a:r>
          </a:p>
        </p:txBody>
      </p:sp>
    </p:spTree>
    <p:extLst>
      <p:ext uri="{BB962C8B-B14F-4D97-AF65-F5344CB8AC3E}">
        <p14:creationId xmlns:p14="http://schemas.microsoft.com/office/powerpoint/2010/main" val="121128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47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7" name="TextBox 6">
            <a:extLst>
              <a:ext uri="{FF2B5EF4-FFF2-40B4-BE49-F238E27FC236}">
                <a16:creationId xmlns:a16="http://schemas.microsoft.com/office/drawing/2014/main" id="{1634F397-9C6A-4BC7-8374-2DE502E1BA56}"/>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GSKYnww</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GEOGLAM</a:t>
            </a:r>
          </a:p>
        </p:txBody>
      </p:sp>
      <p:sp>
        <p:nvSpPr>
          <p:cNvPr id="9" name="Rectangle: Rounded Corners 8">
            <a:extLst>
              <a:ext uri="{FF2B5EF4-FFF2-40B4-BE49-F238E27FC236}">
                <a16:creationId xmlns:a16="http://schemas.microsoft.com/office/drawing/2014/main" id="{645DF834-E67A-43B9-BFD7-12DF8600FD3F}"/>
              </a:ext>
            </a:extLst>
          </p:cNvPr>
          <p:cNvSpPr/>
          <p:nvPr/>
        </p:nvSpPr>
        <p:spPr>
          <a:xfrm>
            <a:off x="3894064" y="3722871"/>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E9FF271F-632D-4138-995A-183129F3DDC1}"/>
              </a:ext>
            </a:extLst>
          </p:cNvPr>
          <p:cNvSpPr txBox="1"/>
          <p:nvPr/>
        </p:nvSpPr>
        <p:spPr>
          <a:xfrm>
            <a:off x="186685" y="1064083"/>
            <a:ext cx="4678929" cy="2554545"/>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GSKYnww</a:t>
            </a:r>
            <a:r>
              <a:rPr lang="en-US" sz="1600" b="1" dirty="0">
                <a:latin typeface="Calibri" panose="020F0502020204030204" pitchFamily="34" charset="0"/>
                <a:cs typeface="Calibri" panose="020F0502020204030204" pitchFamily="34" charset="0"/>
              </a:rPr>
              <a:t> – GEOGLAM</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Creates and saves KML on server.</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Automatically opens the KML to display.</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Single or multiple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Region selection from list or,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Specify an area by drawing a bounding box.</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Zoom around a crosshair.</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Overlay OSM layers.</a:t>
            </a:r>
          </a:p>
        </p:txBody>
      </p:sp>
      <p:pic>
        <p:nvPicPr>
          <p:cNvPr id="2" name="gskynww_geoglam">
            <a:hlinkClick r:id="" action="ppaction://media"/>
            <a:extLst>
              <a:ext uri="{FF2B5EF4-FFF2-40B4-BE49-F238E27FC236}">
                <a16:creationId xmlns:a16="http://schemas.microsoft.com/office/drawing/2014/main" id="{0179AE5C-C953-4D59-BD8A-BCAF953717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53647" y="1060092"/>
            <a:ext cx="6660057" cy="4865796"/>
          </a:xfrm>
          <a:prstGeom prst="rect">
            <a:avLst/>
          </a:prstGeom>
        </p:spPr>
      </p:pic>
      <p:sp>
        <p:nvSpPr>
          <p:cNvPr id="11" name="TextBox 10">
            <a:extLst>
              <a:ext uri="{FF2B5EF4-FFF2-40B4-BE49-F238E27FC236}">
                <a16:creationId xmlns:a16="http://schemas.microsoft.com/office/drawing/2014/main" id="{A45AA6AF-597D-494C-8465-78A5477EF035}"/>
              </a:ext>
            </a:extLst>
          </p:cNvPr>
          <p:cNvSpPr txBox="1"/>
          <p:nvPr/>
        </p:nvSpPr>
        <p:spPr>
          <a:xfrm>
            <a:off x="228604" y="4125711"/>
            <a:ext cx="4637011" cy="1869743"/>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Display</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the link for the layer.</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Check layers to be viewed.</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KML is not saved for user.</a:t>
            </a:r>
          </a:p>
          <a:p>
            <a:pPr marL="171450" indent="-171450" algn="just">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Advanced Usage: </a:t>
            </a:r>
          </a:p>
          <a:p>
            <a:pPr marL="628650" lvl="1"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a Key/Value pair(s) for overlays.</a:t>
            </a:r>
          </a:p>
          <a:p>
            <a:pPr marL="628650" lvl="1"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Must select a smaller area to see overlays.</a:t>
            </a:r>
          </a:p>
        </p:txBody>
      </p:sp>
    </p:spTree>
    <p:extLst>
      <p:ext uri="{BB962C8B-B14F-4D97-AF65-F5344CB8AC3E}">
        <p14:creationId xmlns:p14="http://schemas.microsoft.com/office/powerpoint/2010/main" val="47561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4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11" name="TextBox 10">
            <a:extLst>
              <a:ext uri="{FF2B5EF4-FFF2-40B4-BE49-F238E27FC236}">
                <a16:creationId xmlns:a16="http://schemas.microsoft.com/office/drawing/2014/main" id="{F6D9CC18-2BDE-4876-9036-98370097D7E5}"/>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GSKYnww</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DEA</a:t>
            </a:r>
          </a:p>
        </p:txBody>
      </p:sp>
      <p:sp>
        <p:nvSpPr>
          <p:cNvPr id="12" name="Rectangle: Rounded Corners 11">
            <a:extLst>
              <a:ext uri="{FF2B5EF4-FFF2-40B4-BE49-F238E27FC236}">
                <a16:creationId xmlns:a16="http://schemas.microsoft.com/office/drawing/2014/main" id="{9905EB7F-3F0F-4C64-B562-7EB15BB2E67B}"/>
              </a:ext>
            </a:extLst>
          </p:cNvPr>
          <p:cNvSpPr/>
          <p:nvPr/>
        </p:nvSpPr>
        <p:spPr>
          <a:xfrm>
            <a:off x="3894064" y="3722871"/>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D88272B1-7B8A-43EE-AA35-FB17112C1359}"/>
              </a:ext>
            </a:extLst>
          </p:cNvPr>
          <p:cNvSpPr txBox="1"/>
          <p:nvPr/>
        </p:nvSpPr>
        <p:spPr>
          <a:xfrm>
            <a:off x="228604" y="4125711"/>
            <a:ext cx="4637011" cy="1869743"/>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4"/>
              </a:rPr>
              <a:t>VM</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Display</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the link for the layer.</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Uncheck tiles to be masked.</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KML is not saved for user.</a:t>
            </a:r>
          </a:p>
          <a:p>
            <a:pPr marL="171450" indent="-171450" algn="just">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Advanced Usage: </a:t>
            </a:r>
          </a:p>
          <a:p>
            <a:pPr marL="628650" lvl="1"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a Key/Value pair(s) for overlays.</a:t>
            </a:r>
          </a:p>
          <a:p>
            <a:pPr marL="628650" lvl="1"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Must select a smaller area to see overlays.</a:t>
            </a:r>
          </a:p>
        </p:txBody>
      </p:sp>
      <p:sp>
        <p:nvSpPr>
          <p:cNvPr id="15" name="TextBox 14">
            <a:extLst>
              <a:ext uri="{FF2B5EF4-FFF2-40B4-BE49-F238E27FC236}">
                <a16:creationId xmlns:a16="http://schemas.microsoft.com/office/drawing/2014/main" id="{2604CACD-7212-4C84-84F8-A803A72935C1}"/>
              </a:ext>
            </a:extLst>
          </p:cNvPr>
          <p:cNvSpPr txBox="1"/>
          <p:nvPr/>
        </p:nvSpPr>
        <p:spPr>
          <a:xfrm>
            <a:off x="228605" y="1020536"/>
            <a:ext cx="4637010" cy="2308324"/>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GSKYnww</a:t>
            </a:r>
            <a:r>
              <a:rPr lang="en-US" sz="1600" b="1" dirty="0">
                <a:latin typeface="Calibri" panose="020F0502020204030204" pitchFamily="34" charset="0"/>
                <a:cs typeface="Calibri" panose="020F0502020204030204" pitchFamily="34" charset="0"/>
              </a:rPr>
              <a:t> – DEA</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All features of GEOGLAM with some exceptions:</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Only single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Data is directly from GSKY or cached tiles (PNG) at low resolution.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Accelerated pyramid is possible if on a public server.</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Three different levels of resolution.</a:t>
            </a:r>
          </a:p>
        </p:txBody>
      </p:sp>
      <p:pic>
        <p:nvPicPr>
          <p:cNvPr id="2" name="gskynww_dea">
            <a:hlinkClick r:id="" action="ppaction://media"/>
            <a:extLst>
              <a:ext uri="{FF2B5EF4-FFF2-40B4-BE49-F238E27FC236}">
                <a16:creationId xmlns:a16="http://schemas.microsoft.com/office/drawing/2014/main" id="{2AFF8C3A-255F-4203-9E14-2DCAA8F2D2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9514" y="1020536"/>
            <a:ext cx="6570240" cy="4938826"/>
          </a:xfrm>
          <a:prstGeom prst="rect">
            <a:avLst/>
          </a:prstGeom>
          <a:ln w="3175">
            <a:solidFill>
              <a:schemeClr val="tx1"/>
            </a:solidFill>
          </a:ln>
        </p:spPr>
      </p:pic>
    </p:spTree>
    <p:extLst>
      <p:ext uri="{BB962C8B-B14F-4D97-AF65-F5344CB8AC3E}">
        <p14:creationId xmlns:p14="http://schemas.microsoft.com/office/powerpoint/2010/main" val="391894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80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 Questions and Decisions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79" y="1020536"/>
            <a:ext cx="7633607" cy="2800767"/>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Are wrappers the way to use GSKY on clients?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Are there other methods, now that the </a:t>
            </a:r>
            <a:r>
              <a:rPr lang="en-US" sz="1600" dirty="0" err="1">
                <a:latin typeface="Calibri" panose="020F0502020204030204" pitchFamily="34" charset="0"/>
                <a:cs typeface="Calibri" panose="020F0502020204030204" pitchFamily="34" charset="0"/>
              </a:rPr>
              <a:t>PoCs</a:t>
            </a:r>
            <a:r>
              <a:rPr lang="en-US" sz="1600" dirty="0">
                <a:latin typeface="Calibri" panose="020F0502020204030204" pitchFamily="34" charset="0"/>
                <a:cs typeface="Calibri" panose="020F0502020204030204" pitchFamily="34" charset="0"/>
              </a:rPr>
              <a:t> are working?</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If wrappers, which ones should be further refined?</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What will be the user acceptance of </a:t>
            </a:r>
            <a:r>
              <a:rPr lang="en-US" sz="1600">
                <a:latin typeface="Calibri" panose="020F0502020204030204" pitchFamily="34" charset="0"/>
                <a:cs typeface="Calibri" panose="020F0502020204030204" pitchFamily="34" charset="0"/>
              </a:rPr>
              <a:t>wrappers?</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Advanced usage of the clients…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Should we teach the users about the external clients?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Add extra features in the wrappers?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Enhance the resolution of GEOGLAM layers?</a:t>
            </a:r>
          </a:p>
          <a:p>
            <a:pPr marL="171450" indent="-171450" algn="just">
              <a:buFont typeface="Arial" panose="020B0604020202020204" pitchFamily="34" charset="0"/>
              <a:buChar char="•"/>
            </a:pPr>
            <a:endParaRPr lang="en-AU"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356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79" y="1020536"/>
            <a:ext cx="7633607" cy="338554"/>
          </a:xfrm>
          <a:prstGeom prst="rect">
            <a:avLst/>
          </a:prstGeom>
          <a:noFill/>
          <a:ln w="3175">
            <a:solidFill>
              <a:schemeClr val="tx1"/>
            </a:solidFill>
          </a:ln>
        </p:spPr>
        <p:txBody>
          <a:bodyPr wrap="square" rtlCol="0">
            <a:spAutoFit/>
          </a:bodyPr>
          <a:lstStyle/>
          <a:p>
            <a:pPr marL="628650" lvl="1" indent="-171450" algn="just">
              <a:buFont typeface="Arial" panose="020B0604020202020204" pitchFamily="34" charset="0"/>
              <a:buChar char="•"/>
            </a:pPr>
            <a:r>
              <a:rPr lang="en-US" sz="1600" dirty="0" err="1">
                <a:latin typeface="Calibri" panose="020F0502020204030204" pitchFamily="34" charset="0"/>
                <a:cs typeface="Calibri" panose="020F0502020204030204" pitchFamily="34" charset="0"/>
              </a:rPr>
              <a:t>yyy</a:t>
            </a:r>
            <a:endParaRPr lang="en-AU"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884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GSKY Clients</a:t>
            </a:r>
          </a:p>
        </p:txBody>
      </p:sp>
      <p:sp>
        <p:nvSpPr>
          <p:cNvPr id="14" name="Rectangle: Rounded Corners 13">
            <a:extLst>
              <a:ext uri="{FF2B5EF4-FFF2-40B4-BE49-F238E27FC236}">
                <a16:creationId xmlns:a16="http://schemas.microsoft.com/office/drawing/2014/main" id="{0F7DBC9C-EFD7-4302-BB2D-F71FEDAFB6E1}"/>
              </a:ext>
            </a:extLst>
          </p:cNvPr>
          <p:cNvSpPr/>
          <p:nvPr/>
        </p:nvSpPr>
        <p:spPr>
          <a:xfrm>
            <a:off x="840922" y="5796642"/>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Clients Described</a:t>
            </a:r>
            <a:endParaRPr lang="en-AU" b="1"/>
          </a:p>
        </p:txBody>
      </p:sp>
      <p:graphicFrame>
        <p:nvGraphicFramePr>
          <p:cNvPr id="2" name="Table 1">
            <a:extLst>
              <a:ext uri="{FF2B5EF4-FFF2-40B4-BE49-F238E27FC236}">
                <a16:creationId xmlns:a16="http://schemas.microsoft.com/office/drawing/2014/main" id="{7EEFEF28-4106-445F-9EAA-2CF9E273B5F8}"/>
              </a:ext>
            </a:extLst>
          </p:cNvPr>
          <p:cNvGraphicFramePr>
            <a:graphicFrameLocks noGrp="1"/>
          </p:cNvGraphicFramePr>
          <p:nvPr>
            <p:extLst>
              <p:ext uri="{D42A27DB-BD31-4B8C-83A1-F6EECF244321}">
                <p14:modId xmlns:p14="http://schemas.microsoft.com/office/powerpoint/2010/main" val="511769236"/>
              </p:ext>
            </p:extLst>
          </p:nvPr>
        </p:nvGraphicFramePr>
        <p:xfrm>
          <a:off x="2032000" y="1062562"/>
          <a:ext cx="8127999" cy="2595880"/>
        </p:xfrm>
        <a:graphic>
          <a:graphicData uri="http://schemas.openxmlformats.org/drawingml/2006/table">
            <a:tbl>
              <a:tblPr firstRow="1" bandRow="1">
                <a:tableStyleId>{5C22544A-7EE6-4342-B048-85BDC9FD1C3A}</a:tableStyleId>
              </a:tblPr>
              <a:tblGrid>
                <a:gridCol w="2384879">
                  <a:extLst>
                    <a:ext uri="{9D8B030D-6E8A-4147-A177-3AD203B41FA5}">
                      <a16:colId xmlns:a16="http://schemas.microsoft.com/office/drawing/2014/main" val="1676981318"/>
                    </a:ext>
                  </a:extLst>
                </a:gridCol>
                <a:gridCol w="3033787">
                  <a:extLst>
                    <a:ext uri="{9D8B030D-6E8A-4147-A177-3AD203B41FA5}">
                      <a16:colId xmlns:a16="http://schemas.microsoft.com/office/drawing/2014/main" val="2983331040"/>
                    </a:ext>
                  </a:extLst>
                </a:gridCol>
                <a:gridCol w="2709333">
                  <a:extLst>
                    <a:ext uri="{9D8B030D-6E8A-4147-A177-3AD203B41FA5}">
                      <a16:colId xmlns:a16="http://schemas.microsoft.com/office/drawing/2014/main" val="2138748291"/>
                    </a:ext>
                  </a:extLst>
                </a:gridCol>
              </a:tblGrid>
              <a:tr h="370840">
                <a:tc>
                  <a:txBody>
                    <a:bodyPr/>
                    <a:lstStyle/>
                    <a:p>
                      <a:r>
                        <a:rPr lang="en-US"/>
                        <a:t>Application</a:t>
                      </a:r>
                      <a:endParaRPr lang="en-AU"/>
                    </a:p>
                  </a:txBody>
                  <a:tcPr/>
                </a:tc>
                <a:tc>
                  <a:txBody>
                    <a:bodyPr/>
                    <a:lstStyle/>
                    <a:p>
                      <a:r>
                        <a:rPr lang="en-US"/>
                        <a:t>Comments</a:t>
                      </a:r>
                      <a:endParaRPr lang="en-AU"/>
                    </a:p>
                  </a:txBody>
                  <a:tcPr/>
                </a:tc>
                <a:tc>
                  <a:txBody>
                    <a:bodyPr/>
                    <a:lstStyle/>
                    <a:p>
                      <a:r>
                        <a:rPr lang="en-US"/>
                        <a:t>GSKY</a:t>
                      </a:r>
                      <a:endParaRPr lang="en-AU"/>
                    </a:p>
                  </a:txBody>
                  <a:tcPr/>
                </a:tc>
                <a:extLst>
                  <a:ext uri="{0D108BD9-81ED-4DB2-BD59-A6C34878D82A}">
                    <a16:rowId xmlns:a16="http://schemas.microsoft.com/office/drawing/2014/main" val="2051201364"/>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ArcGIS</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Most widely used GIS software</a:t>
                      </a:r>
                      <a:endParaRPr lang="en-AU" sz="1200">
                        <a:latin typeface="Calibri" panose="020F0502020204030204" pitchFamily="34" charset="0"/>
                        <a:cs typeface="Calibri" panose="020F0502020204030204" pitchFamily="34" charset="0"/>
                      </a:endParaRPr>
                    </a:p>
                  </a:txBody>
                  <a:tcPr/>
                </a:tc>
                <a:tc>
                  <a:txBody>
                    <a:bodyPr/>
                    <a:lstStyle/>
                    <a:p>
                      <a:r>
                        <a:rPr lang="en-US" sz="1200" dirty="0">
                          <a:solidFill>
                            <a:srgbClr val="00B050"/>
                          </a:solidFill>
                          <a:latin typeface="Calibri" panose="020F0502020204030204" pitchFamily="34" charset="0"/>
                          <a:cs typeface="Calibri" panose="020F0502020204030204" pitchFamily="34" charset="0"/>
                        </a:rPr>
                        <a:t>Works on 4 out of 6 App variants</a:t>
                      </a:r>
                      <a:endParaRPr lang="en-AU" sz="1200" dirty="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7752886"/>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QGIS</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Widely used and VDI-integrated</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v3.4</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87239129"/>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AUSGIN</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solidFill>
                            <a:srgbClr val="C00000"/>
                          </a:solidFill>
                          <a:latin typeface="Calibri" panose="020F0502020204030204" pitchFamily="34" charset="0"/>
                          <a:cs typeface="Calibri" panose="020F0502020204030204" pitchFamily="34" charset="0"/>
                        </a:rPr>
                        <a:t>Aus</a:t>
                      </a:r>
                      <a:r>
                        <a:rPr lang="en-US" sz="1200">
                          <a:latin typeface="Calibri" panose="020F0502020204030204" pitchFamily="34" charset="0"/>
                          <a:cs typeface="Calibri" panose="020F0502020204030204" pitchFamily="34" charset="0"/>
                        </a:rPr>
                        <a:t>tralian </a:t>
                      </a:r>
                      <a:r>
                        <a:rPr lang="en-US" sz="1200">
                          <a:solidFill>
                            <a:srgbClr val="C00000"/>
                          </a:solidFill>
                          <a:latin typeface="Calibri" panose="020F0502020204030204" pitchFamily="34" charset="0"/>
                          <a:cs typeface="Calibri" panose="020F0502020204030204" pitchFamily="34" charset="0"/>
                        </a:rPr>
                        <a:t>G</a:t>
                      </a:r>
                      <a:r>
                        <a:rPr lang="en-US" sz="1200">
                          <a:latin typeface="Calibri" panose="020F0502020204030204" pitchFamily="34" charset="0"/>
                          <a:cs typeface="Calibri" panose="020F0502020204030204" pitchFamily="34" charset="0"/>
                        </a:rPr>
                        <a:t>eoscience </a:t>
                      </a:r>
                      <a:r>
                        <a:rPr lang="en-US" sz="1200">
                          <a:solidFill>
                            <a:srgbClr val="C00000"/>
                          </a:solidFill>
                          <a:latin typeface="Calibri" panose="020F0502020204030204" pitchFamily="34" charset="0"/>
                          <a:cs typeface="Calibri" panose="020F0502020204030204" pitchFamily="34" charset="0"/>
                        </a:rPr>
                        <a:t>I</a:t>
                      </a:r>
                      <a:r>
                        <a:rPr lang="en-US" sz="1200">
                          <a:latin typeface="Calibri" panose="020F0502020204030204" pitchFamily="34" charset="0"/>
                          <a:cs typeface="Calibri" panose="020F0502020204030204" pitchFamily="34" charset="0"/>
                        </a:rPr>
                        <a:t>nformation </a:t>
                      </a:r>
                      <a:r>
                        <a:rPr lang="en-US" sz="1200">
                          <a:solidFill>
                            <a:srgbClr val="C00000"/>
                          </a:solidFill>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etwork</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13431237"/>
                  </a:ext>
                </a:extLst>
              </a:tr>
              <a:tr h="370840">
                <a:tc>
                  <a:txBody>
                    <a:bodyPr/>
                    <a:lstStyle/>
                    <a:p>
                      <a:pPr marL="0" algn="l" defTabSz="914400" rtl="0" eaLnBrk="1" latinLnBrk="0" hangingPunct="1"/>
                      <a:r>
                        <a:rPr lang="en-US" sz="1200" b="1" kern="1200">
                          <a:solidFill>
                            <a:schemeClr val="tx1"/>
                          </a:solidFill>
                          <a:latin typeface="Calibri" panose="020F0502020204030204" pitchFamily="34" charset="0"/>
                          <a:ea typeface="+mn-ea"/>
                          <a:cs typeface="Calibri" panose="020F0502020204030204" pitchFamily="34" charset="0"/>
                          <a:hlinkClick r:id="rId6">
                            <a:extLst>
                              <a:ext uri="{A12FA001-AC4F-418D-AE19-62706E023703}">
                                <ahyp:hlinkClr xmlns:ahyp="http://schemas.microsoft.com/office/drawing/2018/hyperlinkcolor" val="tx"/>
                              </a:ext>
                            </a:extLst>
                          </a:hlinkClick>
                        </a:rPr>
                        <a:t>NASA World View</a:t>
                      </a:r>
                      <a:r>
                        <a:rPr lang="en-US" sz="1200" b="1" kern="1200">
                          <a:solidFill>
                            <a:schemeClr val="tx1"/>
                          </a:solidFill>
                          <a:latin typeface="Calibri" panose="020F0502020204030204" pitchFamily="34" charset="0"/>
                          <a:ea typeface="+mn-ea"/>
                          <a:cs typeface="Calibri" panose="020F0502020204030204" pitchFamily="34" charset="0"/>
                        </a:rPr>
                        <a:t> (Web)</a:t>
                      </a:r>
                      <a:endParaRPr lang="en-AU" sz="1200" b="1"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algn="l" defTabSz="914400" rtl="0" eaLnBrk="1" latinLnBrk="0" hangingPunct="1"/>
                      <a:r>
                        <a:rPr lang="en-US" sz="1200" b="0" kern="1200">
                          <a:solidFill>
                            <a:schemeClr val="tx1"/>
                          </a:solidFill>
                          <a:latin typeface="Calibri" panose="020F0502020204030204" pitchFamily="34" charset="0"/>
                          <a:ea typeface="+mn-ea"/>
                          <a:cs typeface="Calibri" panose="020F0502020204030204" pitchFamily="34" charset="0"/>
                        </a:rPr>
                        <a:t>Not directly suitable for GSKY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algn="l" defTabSz="914400" rtl="0" eaLnBrk="1" latinLnBrk="0" hangingPunct="1"/>
                      <a:r>
                        <a:rPr lang="en-US" sz="1200" b="0" kern="1200">
                          <a:solidFill>
                            <a:schemeClr val="tx1"/>
                          </a:solidFill>
                          <a:latin typeface="Calibri" panose="020F0502020204030204" pitchFamily="34" charset="0"/>
                          <a:ea typeface="+mn-ea"/>
                          <a:cs typeface="Calibri" panose="020F0502020204030204" pitchFamily="34" charset="0"/>
                        </a:rPr>
                        <a:t>No WMS layer addition facility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207281700"/>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NASA World Wind</a:t>
                      </a:r>
                      <a:r>
                        <a:rPr lang="en-US" sz="1200" b="1">
                          <a:solidFill>
                            <a:schemeClr val="tx1"/>
                          </a:solidFill>
                          <a:latin typeface="Calibri" panose="020F0502020204030204" pitchFamily="34" charset="0"/>
                          <a:cs typeface="Calibri" panose="020F0502020204030204" pitchFamily="34" charset="0"/>
                        </a:rPr>
                        <a:t> (App)</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Calibri" panose="020F0502020204030204" pitchFamily="34" charset="0"/>
                          <a:ea typeface="+mn-ea"/>
                          <a:cs typeface="Calibri" panose="020F0502020204030204" pitchFamily="34" charset="0"/>
                        </a:rPr>
                        <a:t>Not directly suitable for GSKY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Calibri" panose="020F0502020204030204" pitchFamily="34" charset="0"/>
                          <a:ea typeface="+mn-ea"/>
                          <a:cs typeface="Calibri" panose="020F0502020204030204" pitchFamily="34" charset="0"/>
                        </a:rPr>
                        <a:t>No WMS layer addition facility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432178421"/>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NASA World </a:t>
                      </a:r>
                      <a:r>
                        <a:rPr lang="en-US" sz="1200" b="1">
                          <a:solidFill>
                            <a:schemeClr val="tx1"/>
                          </a:solidFill>
                          <a:latin typeface="Calibri" panose="020F0502020204030204" pitchFamily="34" charset="0"/>
                          <a:cs typeface="Calibri" panose="020F0502020204030204" pitchFamily="34" charset="0"/>
                        </a:rPr>
                        <a:t>Explorer (Web)</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Powered by NASA World Wind</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B050"/>
                          </a:solidFill>
                          <a:latin typeface="Calibri" panose="020F0502020204030204" pitchFamily="34" charset="0"/>
                          <a:cs typeface="Calibri" panose="020F0502020204030204" pitchFamily="34" charset="0"/>
                        </a:rPr>
                        <a:t>Works on Production GSKY server</a:t>
                      </a:r>
                      <a:endParaRPr lang="en-AU" sz="1200" dirty="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7456771"/>
                  </a:ext>
                </a:extLst>
              </a:tr>
            </a:tbl>
          </a:graphicData>
        </a:graphic>
      </p:graphicFrame>
      <p:graphicFrame>
        <p:nvGraphicFramePr>
          <p:cNvPr id="4" name="Table 3">
            <a:extLst>
              <a:ext uri="{FF2B5EF4-FFF2-40B4-BE49-F238E27FC236}">
                <a16:creationId xmlns:a16="http://schemas.microsoft.com/office/drawing/2014/main" id="{090C77A4-5795-4FAA-AF72-731452CDD8F4}"/>
              </a:ext>
            </a:extLst>
          </p:cNvPr>
          <p:cNvGraphicFramePr>
            <a:graphicFrameLocks noGrp="1"/>
          </p:cNvGraphicFramePr>
          <p:nvPr>
            <p:extLst>
              <p:ext uri="{D42A27DB-BD31-4B8C-83A1-F6EECF244321}">
                <p14:modId xmlns:p14="http://schemas.microsoft.com/office/powerpoint/2010/main" val="3604689242"/>
              </p:ext>
            </p:extLst>
          </p:nvPr>
        </p:nvGraphicFramePr>
        <p:xfrm>
          <a:off x="2032000" y="3670054"/>
          <a:ext cx="8127999" cy="1198880"/>
        </p:xfrm>
        <a:graphic>
          <a:graphicData uri="http://schemas.openxmlformats.org/drawingml/2006/table">
            <a:tbl>
              <a:tblPr bandRow="1">
                <a:tableStyleId>{5C22544A-7EE6-4342-B048-85BDC9FD1C3A}</a:tableStyleId>
              </a:tblPr>
              <a:tblGrid>
                <a:gridCol w="2384879">
                  <a:extLst>
                    <a:ext uri="{9D8B030D-6E8A-4147-A177-3AD203B41FA5}">
                      <a16:colId xmlns:a16="http://schemas.microsoft.com/office/drawing/2014/main" val="2301318310"/>
                    </a:ext>
                  </a:extLst>
                </a:gridCol>
                <a:gridCol w="3033787">
                  <a:extLst>
                    <a:ext uri="{9D8B030D-6E8A-4147-A177-3AD203B41FA5}">
                      <a16:colId xmlns:a16="http://schemas.microsoft.com/office/drawing/2014/main" val="1919100686"/>
                    </a:ext>
                  </a:extLst>
                </a:gridCol>
                <a:gridCol w="2709333">
                  <a:extLst>
                    <a:ext uri="{9D8B030D-6E8A-4147-A177-3AD203B41FA5}">
                      <a16:colId xmlns:a16="http://schemas.microsoft.com/office/drawing/2014/main" val="1466727919"/>
                    </a:ext>
                  </a:extLst>
                </a:gridCol>
              </a:tblGrid>
              <a:tr h="370840">
                <a:tc>
                  <a:txBody>
                    <a:bodyPr/>
                    <a:lstStyle/>
                    <a:p>
                      <a:r>
                        <a:rPr lang="en-US" sz="1200" b="1">
                          <a:solidFill>
                            <a:schemeClr val="tx1"/>
                          </a:solidFill>
                          <a:latin typeface="Calibri" panose="020F0502020204030204" pitchFamily="34" charset="0"/>
                          <a:cs typeface="Calibri" panose="020F0502020204030204" pitchFamily="34" charset="0"/>
                        </a:rPr>
                        <a:t>NASA Web World Wind (Web)</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cs typeface="Calibri" panose="020F0502020204030204" pitchFamily="34" charset="0"/>
                        </a:rPr>
                        <a:t>Powered by NASA World Wind</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p>
                      <a:r>
                        <a:rPr lang="en-US" sz="1200">
                          <a:solidFill>
                            <a:srgbClr val="00B0F0"/>
                          </a:solidFill>
                          <a:latin typeface="Calibri" panose="020F0502020204030204" pitchFamily="34" charset="0"/>
                          <a:cs typeface="Calibri" panose="020F0502020204030204" pitchFamily="34" charset="0"/>
                        </a:rPr>
                        <a:t>Can build our own web apps.</a:t>
                      </a:r>
                      <a:endParaRPr lang="en-AU" sz="1200">
                        <a:solidFill>
                          <a:srgbClr val="00B0F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84436119"/>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Auscope</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Parallel service to AusGIN</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0634637"/>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Google Earth</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Very popular software</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C00000"/>
                          </a:solidFill>
                          <a:latin typeface="Calibri" panose="020F0502020204030204" pitchFamily="34" charset="0"/>
                          <a:cs typeface="Calibri" panose="020F0502020204030204" pitchFamily="34" charset="0"/>
                        </a:rPr>
                        <a:t>WMS facility does not work</a:t>
                      </a:r>
                      <a:endParaRPr lang="en-AU" sz="1200">
                        <a:solidFill>
                          <a:srgbClr val="C0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51053870"/>
                  </a:ext>
                </a:extLst>
              </a:tr>
            </a:tbl>
          </a:graphicData>
        </a:graphic>
      </p:graphicFrame>
    </p:spTree>
    <p:custDataLst>
      <p:tags r:id="rId1"/>
    </p:custDataLst>
    <p:extLst>
      <p:ext uri="{BB962C8B-B14F-4D97-AF65-F5344CB8AC3E}">
        <p14:creationId xmlns:p14="http://schemas.microsoft.com/office/powerpoint/2010/main" val="1250595990"/>
      </p:ext>
    </p:extLst>
  </p:cSld>
  <p:clrMapOvr>
    <a:masterClrMapping/>
  </p:clrMapOvr>
  <mc:AlternateContent xmlns:mc="http://schemas.openxmlformats.org/markup-compatibility/2006" xmlns:p14="http://schemas.microsoft.com/office/powerpoint/2010/main">
    <mc:Choice Requires="p14">
      <p:transition spd="slow" p14:dur="2000" advTm="31435"/>
    </mc:Choice>
    <mc:Fallback xmlns="">
      <p:transition spd="slow" advTm="31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79" y="1020536"/>
            <a:ext cx="7633607" cy="338554"/>
          </a:xfrm>
          <a:prstGeom prst="rect">
            <a:avLst/>
          </a:prstGeom>
          <a:noFill/>
          <a:ln w="3175">
            <a:solidFill>
              <a:schemeClr val="tx1"/>
            </a:solidFill>
          </a:ln>
        </p:spPr>
        <p:txBody>
          <a:bodyPr wrap="square" rtlCol="0">
            <a:spAutoFit/>
          </a:bodyPr>
          <a:lstStyle/>
          <a:p>
            <a:pPr marL="628650" lvl="1" indent="-171450" algn="just">
              <a:buFont typeface="Arial" panose="020B0604020202020204" pitchFamily="34" charset="0"/>
              <a:buChar char="•"/>
            </a:pPr>
            <a:r>
              <a:rPr lang="en-US" sz="1600" dirty="0" err="1">
                <a:latin typeface="Calibri" panose="020F0502020204030204" pitchFamily="34" charset="0"/>
                <a:cs typeface="Calibri" panose="020F0502020204030204" pitchFamily="34" charset="0"/>
              </a:rPr>
              <a:t>yyy</a:t>
            </a:r>
            <a:endParaRPr lang="en-AU"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254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05056DC-BC27-4E77-8CFA-AD78A45F523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Acknowledgements</a:t>
            </a:r>
          </a:p>
        </p:txBody>
      </p:sp>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665"/>
    </mc:Choice>
    <mc:Fallback xmlns="">
      <p:transition spd="slow" advTm="566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Clients Described</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3" name="TextBox 2">
            <a:extLst>
              <a:ext uri="{FF2B5EF4-FFF2-40B4-BE49-F238E27FC236}">
                <a16:creationId xmlns:a16="http://schemas.microsoft.com/office/drawing/2014/main" id="{26247773-3727-4E27-82C8-29B2CDD8B79F}"/>
              </a:ext>
            </a:extLst>
          </p:cNvPr>
          <p:cNvSpPr txBox="1"/>
          <p:nvPr/>
        </p:nvSpPr>
        <p:spPr>
          <a:xfrm>
            <a:off x="3306536" y="963439"/>
            <a:ext cx="7789562" cy="369332"/>
          </a:xfrm>
          <a:prstGeom prst="rect">
            <a:avLst/>
          </a:prstGeom>
          <a:noFill/>
        </p:spPr>
        <p:txBody>
          <a:bodyPr wrap="square" rtlCol="0">
            <a:spAutoFit/>
          </a:bodyPr>
          <a:lstStyle/>
          <a:p>
            <a:pPr marL="285750" indent="-285750">
              <a:buFont typeface="Arial" panose="020B0604020202020204" pitchFamily="34" charset="0"/>
              <a:buChar char="•"/>
            </a:pPr>
            <a:r>
              <a:rPr lang="en-US"/>
              <a:t>Claimed to be “</a:t>
            </a:r>
            <a:r>
              <a:rPr lang="en-US" i="1"/>
              <a:t>the world's most powerful mapping and analytics software</a:t>
            </a:r>
            <a:r>
              <a:rPr lang="en-US"/>
              <a:t>”</a:t>
            </a:r>
            <a:endParaRPr lang="en-AU"/>
          </a:p>
        </p:txBody>
      </p:sp>
      <p:sp>
        <p:nvSpPr>
          <p:cNvPr id="5" name="TextBox 4">
            <a:extLst>
              <a:ext uri="{FF2B5EF4-FFF2-40B4-BE49-F238E27FC236}">
                <a16:creationId xmlns:a16="http://schemas.microsoft.com/office/drawing/2014/main" id="{BA29186D-1281-486D-8FF9-EFC247807D1E}"/>
              </a:ext>
            </a:extLst>
          </p:cNvPr>
          <p:cNvSpPr txBox="1"/>
          <p:nvPr/>
        </p:nvSpPr>
        <p:spPr>
          <a:xfrm>
            <a:off x="3306535" y="1332771"/>
            <a:ext cx="7633607" cy="338554"/>
          </a:xfrm>
          <a:prstGeom prst="rect">
            <a:avLst/>
          </a:prstGeom>
          <a:noFill/>
        </p:spPr>
        <p:txBody>
          <a:bodyPr wrap="square" rtlCol="0">
            <a:spAutoFit/>
          </a:bodyPr>
          <a:lstStyle/>
          <a:p>
            <a:pPr marL="742950" lvl="1" indent="-285750">
              <a:buFont typeface="Arial" panose="020B0604020202020204" pitchFamily="34" charset="0"/>
              <a:buChar char="•"/>
            </a:pPr>
            <a:r>
              <a:rPr lang="en-US" sz="1600"/>
              <a:t>Commercial app from </a:t>
            </a:r>
            <a:r>
              <a:rPr lang="en-AU" sz="1600" b="1"/>
              <a:t>Environmental Systems Research Institute</a:t>
            </a:r>
            <a:r>
              <a:rPr lang="en-AU" sz="1600"/>
              <a:t> (ESRI)</a:t>
            </a:r>
          </a:p>
        </p:txBody>
      </p:sp>
      <p:sp>
        <p:nvSpPr>
          <p:cNvPr id="6" name="TextBox 5">
            <a:extLst>
              <a:ext uri="{FF2B5EF4-FFF2-40B4-BE49-F238E27FC236}">
                <a16:creationId xmlns:a16="http://schemas.microsoft.com/office/drawing/2014/main" id="{D1F2D75F-DA8D-4EC1-8A78-8F3AB2DA381C}"/>
              </a:ext>
            </a:extLst>
          </p:cNvPr>
          <p:cNvSpPr txBox="1"/>
          <p:nvPr/>
        </p:nvSpPr>
        <p:spPr>
          <a:xfrm>
            <a:off x="3306537" y="1715394"/>
            <a:ext cx="4580164" cy="1200329"/>
          </a:xfrm>
          <a:prstGeom prst="rect">
            <a:avLst/>
          </a:prstGeom>
          <a:noFill/>
        </p:spPr>
        <p:txBody>
          <a:bodyPr wrap="square" rtlCol="0">
            <a:spAutoFit/>
          </a:bodyPr>
          <a:lstStyle/>
          <a:p>
            <a:pPr marL="285750" indent="-285750">
              <a:buFont typeface="Arial" panose="020B0604020202020204" pitchFamily="34" charset="0"/>
              <a:buChar char="•"/>
            </a:pPr>
            <a:r>
              <a:rPr lang="en-US"/>
              <a:t>Six different apps in the suite. </a:t>
            </a:r>
          </a:p>
          <a:p>
            <a:pPr marL="742950" lvl="1" indent="-285750">
              <a:buFont typeface="Arial" panose="020B0604020202020204" pitchFamily="34" charset="0"/>
              <a:buChar char="•"/>
            </a:pPr>
            <a:r>
              <a:rPr lang="en-US"/>
              <a:t>All except one are Windows’ apps.</a:t>
            </a:r>
          </a:p>
          <a:p>
            <a:pPr marL="742950" lvl="1" indent="-285750">
              <a:buFont typeface="Arial" panose="020B0604020202020204" pitchFamily="34" charset="0"/>
              <a:buChar char="•"/>
            </a:pPr>
            <a:r>
              <a:rPr lang="en-US"/>
              <a:t>One online version.</a:t>
            </a:r>
          </a:p>
          <a:p>
            <a:pPr marL="742950" lvl="1" indent="-285750">
              <a:buFont typeface="Arial" panose="020B0604020202020204" pitchFamily="34" charset="0"/>
              <a:buChar char="•"/>
            </a:pPr>
            <a:r>
              <a:rPr lang="en-US"/>
              <a:t>No Mac version.</a:t>
            </a:r>
            <a:endParaRPr lang="en-AU"/>
          </a:p>
        </p:txBody>
      </p:sp>
      <p:sp>
        <p:nvSpPr>
          <p:cNvPr id="8" name="TextBox 7">
            <a:extLst>
              <a:ext uri="{FF2B5EF4-FFF2-40B4-BE49-F238E27FC236}">
                <a16:creationId xmlns:a16="http://schemas.microsoft.com/office/drawing/2014/main" id="{C8E51C18-0D16-481A-BBFE-D928BEABDCA4}"/>
              </a:ext>
            </a:extLst>
          </p:cNvPr>
          <p:cNvSpPr txBox="1"/>
          <p:nvPr/>
        </p:nvSpPr>
        <p:spPr>
          <a:xfrm>
            <a:off x="3443190" y="2905036"/>
            <a:ext cx="6892796" cy="646331"/>
          </a:xfrm>
          <a:prstGeom prst="rect">
            <a:avLst/>
          </a:prstGeom>
          <a:noFill/>
        </p:spPr>
        <p:txBody>
          <a:bodyPr wrap="square" rtlCol="0">
            <a:spAutoFit/>
          </a:bodyPr>
          <a:lstStyle/>
          <a:p>
            <a:pPr marL="285750" indent="-285750">
              <a:buFont typeface="Arial" panose="020B0604020202020204" pitchFamily="34" charset="0"/>
              <a:buChar char="•"/>
            </a:pPr>
            <a:r>
              <a:rPr lang="en-US"/>
              <a:t>Most comprehensive app in the suite. </a:t>
            </a:r>
          </a:p>
          <a:p>
            <a:pPr marL="742950" lvl="1" indent="-285750">
              <a:buFont typeface="Arial" panose="020B0604020202020204" pitchFamily="34" charset="0"/>
              <a:buChar char="•"/>
            </a:pPr>
            <a:r>
              <a:rPr lang="en-US">
                <a:solidFill>
                  <a:srgbClr val="00B050"/>
                </a:solidFill>
              </a:rPr>
              <a:t>Works well with GSKY.</a:t>
            </a:r>
            <a:endParaRPr lang="en-AU">
              <a:solidFill>
                <a:srgbClr val="00B050"/>
              </a:solidFill>
            </a:endParaRPr>
          </a:p>
        </p:txBody>
      </p:sp>
      <p:sp>
        <p:nvSpPr>
          <p:cNvPr id="7" name="Rectangle 6">
            <a:extLst>
              <a:ext uri="{FF2B5EF4-FFF2-40B4-BE49-F238E27FC236}">
                <a16:creationId xmlns:a16="http://schemas.microsoft.com/office/drawing/2014/main" id="{2FD35527-5462-4A23-95A1-2313F8DCF65E}"/>
              </a:ext>
            </a:extLst>
          </p:cNvPr>
          <p:cNvSpPr/>
          <p:nvPr/>
        </p:nvSpPr>
        <p:spPr>
          <a:xfrm>
            <a:off x="664865" y="2738645"/>
            <a:ext cx="2892626" cy="523220"/>
          </a:xfrm>
          <a:prstGeom prst="rect">
            <a:avLst/>
          </a:prstGeom>
          <a:noFill/>
        </p:spPr>
        <p:txBody>
          <a:bodyPr wrap="square" lIns="91440" tIns="45720" rIns="91440" bIns="45720">
            <a:spAutoFit/>
          </a:bodyPr>
          <a:lstStyle/>
          <a:p>
            <a:r>
              <a:rPr lang="en-US" sz="2800" b="1" cap="none" spc="0" dirty="0">
                <a:ln w="0"/>
                <a:solidFill>
                  <a:schemeClr val="accent3">
                    <a:lumMod val="40000"/>
                    <a:lumOff val="6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0" name="TextBox 9">
            <a:extLst>
              <a:ext uri="{FF2B5EF4-FFF2-40B4-BE49-F238E27FC236}">
                <a16:creationId xmlns:a16="http://schemas.microsoft.com/office/drawing/2014/main" id="{4DC97EC0-0A43-4C0E-B84A-8F3CF528D683}"/>
              </a:ext>
            </a:extLst>
          </p:cNvPr>
          <p:cNvSpPr txBox="1"/>
          <p:nvPr/>
        </p:nvSpPr>
        <p:spPr>
          <a:xfrm>
            <a:off x="3443190" y="4902167"/>
            <a:ext cx="7276517" cy="923330"/>
          </a:xfrm>
          <a:prstGeom prst="rect">
            <a:avLst/>
          </a:prstGeom>
          <a:noFill/>
        </p:spPr>
        <p:txBody>
          <a:bodyPr wrap="square" rtlCol="0">
            <a:spAutoFit/>
          </a:bodyPr>
          <a:lstStyle/>
          <a:p>
            <a:pPr marL="285750" indent="-285750">
              <a:buFont typeface="Arial" panose="020B0604020202020204" pitchFamily="34" charset="0"/>
              <a:buChar char="•"/>
            </a:pPr>
            <a:r>
              <a:rPr lang="en-US"/>
              <a:t>Relatively simpler to learn. </a:t>
            </a:r>
          </a:p>
          <a:p>
            <a:pPr marL="742950" lvl="1" indent="-285750">
              <a:buFont typeface="Arial" panose="020B0604020202020204" pitchFamily="34" charset="0"/>
              <a:buChar char="•"/>
            </a:pPr>
            <a:r>
              <a:rPr lang="en-US"/>
              <a:t>Alternative to Google Earth for corporate users.</a:t>
            </a:r>
          </a:p>
          <a:p>
            <a:pPr marL="742950" lvl="1" indent="-285750">
              <a:buFont typeface="Arial" panose="020B0604020202020204" pitchFamily="34" charset="0"/>
              <a:buChar char="•"/>
            </a:pPr>
            <a:r>
              <a:rPr lang="en-US">
                <a:solidFill>
                  <a:srgbClr val="92D050"/>
                </a:solidFill>
              </a:rPr>
              <a:t>Works with GSKY but has errors.</a:t>
            </a:r>
          </a:p>
        </p:txBody>
      </p:sp>
      <p:sp>
        <p:nvSpPr>
          <p:cNvPr id="11" name="Rectangle 10">
            <a:extLst>
              <a:ext uri="{FF2B5EF4-FFF2-40B4-BE49-F238E27FC236}">
                <a16:creationId xmlns:a16="http://schemas.microsoft.com/office/drawing/2014/main" id="{7420347D-BAC6-4A3F-AEAD-DE69ED1428DC}"/>
              </a:ext>
            </a:extLst>
          </p:cNvPr>
          <p:cNvSpPr/>
          <p:nvPr/>
        </p:nvSpPr>
        <p:spPr>
          <a:xfrm>
            <a:off x="664865" y="4735776"/>
            <a:ext cx="2892626" cy="646331"/>
          </a:xfrm>
          <a:prstGeom prst="rect">
            <a:avLst/>
          </a:prstGeom>
          <a:noFill/>
        </p:spPr>
        <p:txBody>
          <a:bodyPr wrap="square" lIns="91440" tIns="45720" rIns="91440" bIns="45720">
            <a:spAutoFit/>
          </a:bodyPr>
          <a:lstStyle/>
          <a:p>
            <a:r>
              <a:rPr lang="en-US" sz="3600" b="1" cap="none" spc="0" dirty="0">
                <a:ln w="0"/>
                <a:solidFill>
                  <a:schemeClr val="accent3">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7" name="TextBox 16">
            <a:extLst>
              <a:ext uri="{FF2B5EF4-FFF2-40B4-BE49-F238E27FC236}">
                <a16:creationId xmlns:a16="http://schemas.microsoft.com/office/drawing/2014/main" id="{5B91AE60-84AB-41D1-88EB-CD1F647040B4}"/>
              </a:ext>
            </a:extLst>
          </p:cNvPr>
          <p:cNvSpPr txBox="1"/>
          <p:nvPr/>
        </p:nvSpPr>
        <p:spPr>
          <a:xfrm>
            <a:off x="3443190" y="3870748"/>
            <a:ext cx="5562017" cy="923330"/>
          </a:xfrm>
          <a:prstGeom prst="rect">
            <a:avLst/>
          </a:prstGeom>
          <a:noFill/>
        </p:spPr>
        <p:txBody>
          <a:bodyPr wrap="square" rtlCol="0">
            <a:spAutoFit/>
          </a:bodyPr>
          <a:lstStyle/>
          <a:p>
            <a:pPr marL="285750" indent="-285750">
              <a:buFont typeface="Arial" panose="020B0604020202020204" pitchFamily="34" charset="0"/>
              <a:buChar char="•"/>
            </a:pPr>
            <a:r>
              <a:rPr lang="en-US"/>
              <a:t>Online version of ArcGIS Pro. </a:t>
            </a:r>
          </a:p>
          <a:p>
            <a:pPr marL="742950" lvl="1" indent="-285750">
              <a:buFont typeface="Arial" panose="020B0604020202020204" pitchFamily="34" charset="0"/>
              <a:buChar char="•"/>
            </a:pPr>
            <a:r>
              <a:rPr lang="en-US"/>
              <a:t>Not as comprehensive as the desktop version.</a:t>
            </a:r>
          </a:p>
          <a:p>
            <a:pPr marL="742950" lvl="1" indent="-285750">
              <a:buFont typeface="Arial" panose="020B0604020202020204" pitchFamily="34" charset="0"/>
              <a:buChar char="•"/>
            </a:pPr>
            <a:r>
              <a:rPr lang="en-US">
                <a:solidFill>
                  <a:srgbClr val="00B050"/>
                </a:solidFill>
              </a:rPr>
              <a:t>Works well with GSKY on production server.</a:t>
            </a:r>
          </a:p>
        </p:txBody>
      </p:sp>
      <p:sp>
        <p:nvSpPr>
          <p:cNvPr id="18" name="Rectangle 17">
            <a:extLst>
              <a:ext uri="{FF2B5EF4-FFF2-40B4-BE49-F238E27FC236}">
                <a16:creationId xmlns:a16="http://schemas.microsoft.com/office/drawing/2014/main" id="{989D718A-4FB3-4F8B-841C-3DEE616209BB}"/>
              </a:ext>
            </a:extLst>
          </p:cNvPr>
          <p:cNvSpPr/>
          <p:nvPr/>
        </p:nvSpPr>
        <p:spPr>
          <a:xfrm>
            <a:off x="664865" y="3704357"/>
            <a:ext cx="2892626" cy="584775"/>
          </a:xfrm>
          <a:prstGeom prst="rect">
            <a:avLst/>
          </a:prstGeom>
          <a:noFill/>
        </p:spPr>
        <p:txBody>
          <a:bodyPr wrap="square" lIns="91440" tIns="45720" rIns="91440" bIns="45720">
            <a:spAutoFit/>
          </a:bodyPr>
          <a:lstStyle/>
          <a:p>
            <a:r>
              <a:rPr lang="en-US" sz="3200" b="1" cap="none" spc="0" dirty="0">
                <a:ln w="0"/>
                <a:solidFill>
                  <a:schemeClr val="accent3">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ArcGIS Apps</a:t>
            </a:r>
            <a:endParaRPr lang="en-AU" b="1"/>
          </a:p>
        </p:txBody>
      </p:sp>
      <p:sp>
        <p:nvSpPr>
          <p:cNvPr id="4" name="TextBox 3">
            <a:extLst>
              <a:ext uri="{FF2B5EF4-FFF2-40B4-BE49-F238E27FC236}">
                <a16:creationId xmlns:a16="http://schemas.microsoft.com/office/drawing/2014/main" id="{83BD2D78-1710-4A2C-A39C-8C6CE5288627}"/>
              </a:ext>
            </a:extLst>
          </p:cNvPr>
          <p:cNvSpPr txBox="1"/>
          <p:nvPr/>
        </p:nvSpPr>
        <p:spPr>
          <a:xfrm>
            <a:off x="8687480" y="2027717"/>
            <a:ext cx="3297011" cy="3308598"/>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ArcGIS Pro and ArcGIS have several tools and analyses to help extend the usability of GSKY. For example, the “Living Atlas” has a large number of publicly available maps that can be layered over the GSKY layers for comparison analysis.</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There are input tools to retrieve info from the map. For example, ‘Viewshed’ returns polygons of visible areas for a given set of input points.</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This tutorial does not have the scope of understanding the whole set of tools and analyses options. However, it would be useful to work out which of these will be relevant to GSKY and create descriptive tutorials on them. Perhaps we may modify GSKY to create the data required for some analyses. </a:t>
            </a:r>
          </a:p>
          <a:p>
            <a:pPr algn="just"/>
            <a:endParaRPr lang="en-US" sz="11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The possibilities are virtually endless if we can somehow integrate GSKY with ArcGIS Pro/Online.</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6995"/>
    </mc:Choice>
    <mc:Fallback xmlns="">
      <p:transition spd="slow" advTm="36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0" grpId="0"/>
      <p:bldP spid="11" grpId="0"/>
      <p:bldP spid="17" grpId="0"/>
      <p:bldP spid="18"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C78522E-427C-4591-8EC2-5C39F0CDF1C8}"/>
              </a:ext>
            </a:extLst>
          </p:cNvPr>
          <p:cNvSpPr txBox="1"/>
          <p:nvPr/>
        </p:nvSpPr>
        <p:spPr>
          <a:xfrm>
            <a:off x="2794814" y="2391208"/>
            <a:ext cx="4291785" cy="923330"/>
          </a:xfrm>
          <a:prstGeom prst="rect">
            <a:avLst/>
          </a:prstGeom>
          <a:noFill/>
        </p:spPr>
        <p:txBody>
          <a:bodyPr wrap="square" rtlCol="0">
            <a:spAutoFit/>
          </a:bodyPr>
          <a:lstStyle/>
          <a:p>
            <a:pPr marL="285750" indent="-285750">
              <a:buFont typeface="Arial" panose="020B0604020202020204" pitchFamily="34" charset="0"/>
              <a:buChar char="•"/>
            </a:pPr>
            <a:r>
              <a:rPr lang="en-US"/>
              <a:t>No-frills app within the ArcGIS suite </a:t>
            </a:r>
          </a:p>
          <a:p>
            <a:pPr marL="742950" lvl="1" indent="-285750">
              <a:buFont typeface="Arial" panose="020B0604020202020204" pitchFamily="34" charset="0"/>
              <a:buChar char="•"/>
            </a:pPr>
            <a:r>
              <a:rPr lang="en-US">
                <a:solidFill>
                  <a:srgbClr val="00B050"/>
                </a:solidFill>
              </a:rPr>
              <a:t>Works well with GSKY</a:t>
            </a:r>
          </a:p>
          <a:p>
            <a:pPr marL="742950" lvl="1" indent="-285750">
              <a:buFont typeface="Arial" panose="020B0604020202020204" pitchFamily="34" charset="0"/>
              <a:buChar char="•"/>
            </a:pPr>
            <a:r>
              <a:rPr lang="en-US"/>
              <a:t>Low picture quality</a:t>
            </a:r>
          </a:p>
        </p:txBody>
      </p:sp>
      <p:sp>
        <p:nvSpPr>
          <p:cNvPr id="3" name="TextBox 2">
            <a:extLst>
              <a:ext uri="{FF2B5EF4-FFF2-40B4-BE49-F238E27FC236}">
                <a16:creationId xmlns:a16="http://schemas.microsoft.com/office/drawing/2014/main" id="{3434E91C-77AF-4D52-8C5E-F3DD4B7F4EB4}"/>
              </a:ext>
            </a:extLst>
          </p:cNvPr>
          <p:cNvSpPr txBox="1"/>
          <p:nvPr/>
        </p:nvSpPr>
        <p:spPr>
          <a:xfrm>
            <a:off x="3094264" y="1077690"/>
            <a:ext cx="5788479" cy="646331"/>
          </a:xfrm>
          <a:prstGeom prst="rect">
            <a:avLst/>
          </a:prstGeom>
          <a:noFill/>
        </p:spPr>
        <p:txBody>
          <a:bodyPr wrap="square" rtlCol="0">
            <a:spAutoFit/>
          </a:bodyPr>
          <a:lstStyle/>
          <a:p>
            <a:r>
              <a:rPr lang="en-US"/>
              <a:t>These are similar software and share the data between them. </a:t>
            </a:r>
          </a:p>
          <a:p>
            <a:r>
              <a:rPr lang="en-US"/>
              <a:t>Only ArcMAP is working with GSKY.</a:t>
            </a:r>
            <a:endParaRPr lang="en-AU"/>
          </a:p>
        </p:txBody>
      </p:sp>
      <p:sp>
        <p:nvSpPr>
          <p:cNvPr id="27" name="TextBox 26">
            <a:extLst>
              <a:ext uri="{FF2B5EF4-FFF2-40B4-BE49-F238E27FC236}">
                <a16:creationId xmlns:a16="http://schemas.microsoft.com/office/drawing/2014/main" id="{DDF8EB52-4A6E-4943-9673-70710467B978}"/>
              </a:ext>
            </a:extLst>
          </p:cNvPr>
          <p:cNvSpPr txBox="1"/>
          <p:nvPr/>
        </p:nvSpPr>
        <p:spPr>
          <a:xfrm>
            <a:off x="2794815" y="374414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3D  base map.</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28" name="TextBox 27">
            <a:extLst>
              <a:ext uri="{FF2B5EF4-FFF2-40B4-BE49-F238E27FC236}">
                <a16:creationId xmlns:a16="http://schemas.microsoft.com/office/drawing/2014/main" id="{1C65EAAB-0935-4369-99EA-76B116615D68}"/>
              </a:ext>
            </a:extLst>
          </p:cNvPr>
          <p:cNvSpPr txBox="1"/>
          <p:nvPr/>
        </p:nvSpPr>
        <p:spPr>
          <a:xfrm>
            <a:off x="2801269" y="495169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No base map (?!)</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Other ArcGIS Apps</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12" name="Rectangle 11">
            <a:extLst>
              <a:ext uri="{FF2B5EF4-FFF2-40B4-BE49-F238E27FC236}">
                <a16:creationId xmlns:a16="http://schemas.microsoft.com/office/drawing/2014/main" id="{371277BB-A2B9-46E5-A69D-088FB62FF4EF}"/>
              </a:ext>
            </a:extLst>
          </p:cNvPr>
          <p:cNvSpPr/>
          <p:nvPr/>
        </p:nvSpPr>
        <p:spPr>
          <a:xfrm>
            <a:off x="664865" y="2262605"/>
            <a:ext cx="2892626" cy="646331"/>
          </a:xfrm>
          <a:prstGeom prst="rect">
            <a:avLst/>
          </a:prstGeom>
          <a:noFill/>
        </p:spPr>
        <p:txBody>
          <a:bodyPr wrap="square" lIns="91440" tIns="45720" rIns="91440" bIns="45720">
            <a:spAutoFit/>
          </a:bodyPr>
          <a:lstStyle/>
          <a:p>
            <a:r>
              <a:rPr lang="en-US" sz="3600" b="1" cap="none" spc="0" dirty="0">
                <a:ln w="0"/>
                <a:solidFill>
                  <a:schemeClr val="accent5">
                    <a:lumMod val="40000"/>
                    <a:lumOff val="6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ArcMap</a:t>
            </a:r>
          </a:p>
        </p:txBody>
      </p:sp>
      <p:sp>
        <p:nvSpPr>
          <p:cNvPr id="13" name="Rectangle 12">
            <a:extLst>
              <a:ext uri="{FF2B5EF4-FFF2-40B4-BE49-F238E27FC236}">
                <a16:creationId xmlns:a16="http://schemas.microsoft.com/office/drawing/2014/main" id="{E6CC2854-0F55-4C4E-95F8-3B81F043A747}"/>
              </a:ext>
            </a:extLst>
          </p:cNvPr>
          <p:cNvSpPr/>
          <p:nvPr/>
        </p:nvSpPr>
        <p:spPr>
          <a:xfrm>
            <a:off x="664865" y="3559478"/>
            <a:ext cx="2892626" cy="646331"/>
          </a:xfrm>
          <a:prstGeom prst="rect">
            <a:avLst/>
          </a:prstGeom>
          <a:noFill/>
        </p:spPr>
        <p:txBody>
          <a:bodyPr wrap="square" lIns="91440" tIns="45720" rIns="91440" bIns="45720">
            <a:spAutoFit/>
          </a:bodyPr>
          <a:lstStyle/>
          <a:p>
            <a:r>
              <a:rPr lang="en-US" sz="3600" b="1" cap="none" spc="0" noProof="1">
                <a:ln w="0"/>
                <a:solidFill>
                  <a:schemeClr val="accent5">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ArcGlobe</a:t>
            </a:r>
          </a:p>
        </p:txBody>
      </p:sp>
      <p:sp>
        <p:nvSpPr>
          <p:cNvPr id="14" name="Rectangle 13">
            <a:extLst>
              <a:ext uri="{FF2B5EF4-FFF2-40B4-BE49-F238E27FC236}">
                <a16:creationId xmlns:a16="http://schemas.microsoft.com/office/drawing/2014/main" id="{E17EE630-F8EA-4D88-9ABF-7BB90C89FE42}"/>
              </a:ext>
            </a:extLst>
          </p:cNvPr>
          <p:cNvSpPr/>
          <p:nvPr/>
        </p:nvSpPr>
        <p:spPr>
          <a:xfrm>
            <a:off x="664865" y="4864516"/>
            <a:ext cx="2892626" cy="646331"/>
          </a:xfrm>
          <a:prstGeom prst="rect">
            <a:avLst/>
          </a:prstGeom>
          <a:noFill/>
        </p:spPr>
        <p:txBody>
          <a:bodyPr wrap="square" lIns="91440" tIns="45720" rIns="91440" bIns="45720">
            <a:spAutoFit/>
          </a:bodyPr>
          <a:lstStyle/>
          <a:p>
            <a:r>
              <a:rPr lang="en-US" sz="3600" b="1" cap="none" spc="0" noProof="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ArcScene</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Alternatives</a:t>
            </a:r>
            <a:endParaRPr lang="en-AU" b="1"/>
          </a:p>
        </p:txBody>
      </p:sp>
      <p:grpSp>
        <p:nvGrpSpPr>
          <p:cNvPr id="39" name="Group 38">
            <a:extLst>
              <a:ext uri="{FF2B5EF4-FFF2-40B4-BE49-F238E27FC236}">
                <a16:creationId xmlns:a16="http://schemas.microsoft.com/office/drawing/2014/main" id="{C4C1DAD9-CD5E-4A61-BEE5-BB5C9E95BB11}"/>
              </a:ext>
            </a:extLst>
          </p:cNvPr>
          <p:cNvGrpSpPr/>
          <p:nvPr/>
        </p:nvGrpSpPr>
        <p:grpSpPr>
          <a:xfrm>
            <a:off x="7557585" y="1502258"/>
            <a:ext cx="3921398" cy="2162188"/>
            <a:chOff x="6724829" y="1722692"/>
            <a:chExt cx="3921398" cy="2162188"/>
          </a:xfrm>
        </p:grpSpPr>
        <p:pic>
          <p:nvPicPr>
            <p:cNvPr id="18" name="Picture 17">
              <a:extLst>
                <a:ext uri="{FF2B5EF4-FFF2-40B4-BE49-F238E27FC236}">
                  <a16:creationId xmlns:a16="http://schemas.microsoft.com/office/drawing/2014/main" id="{2486176B-DFB9-4AA0-B115-274087280F8B}"/>
                </a:ext>
              </a:extLst>
            </p:cNvPr>
            <p:cNvPicPr>
              <a:picLocks noChangeAspect="1"/>
            </p:cNvPicPr>
            <p:nvPr/>
          </p:nvPicPr>
          <p:blipFill>
            <a:blip r:embed="rId4"/>
            <a:stretch>
              <a:fillRect/>
            </a:stretch>
          </p:blipFill>
          <p:spPr>
            <a:xfrm>
              <a:off x="8698877" y="1722692"/>
              <a:ext cx="1869695" cy="1869695"/>
            </a:xfrm>
            <a:prstGeom prst="rect">
              <a:avLst/>
            </a:prstGeom>
          </p:spPr>
        </p:pic>
        <p:grpSp>
          <p:nvGrpSpPr>
            <p:cNvPr id="16" name="Group 15">
              <a:extLst>
                <a:ext uri="{FF2B5EF4-FFF2-40B4-BE49-F238E27FC236}">
                  <a16:creationId xmlns:a16="http://schemas.microsoft.com/office/drawing/2014/main" id="{CBBF8582-6375-402E-B5B8-B493B7DFFE77}"/>
                </a:ext>
              </a:extLst>
            </p:cNvPr>
            <p:cNvGrpSpPr/>
            <p:nvPr/>
          </p:nvGrpSpPr>
          <p:grpSpPr>
            <a:xfrm>
              <a:off x="6724829" y="1722693"/>
              <a:ext cx="3921398" cy="2162187"/>
              <a:chOff x="6724829" y="1722693"/>
              <a:chExt cx="3921398" cy="2162187"/>
            </a:xfrm>
          </p:grpSpPr>
          <p:grpSp>
            <p:nvGrpSpPr>
              <p:cNvPr id="11" name="Group 10">
                <a:extLst>
                  <a:ext uri="{FF2B5EF4-FFF2-40B4-BE49-F238E27FC236}">
                    <a16:creationId xmlns:a16="http://schemas.microsoft.com/office/drawing/2014/main" id="{530F4ED9-EE7F-4141-96E2-D43D693A646F}"/>
                  </a:ext>
                </a:extLst>
              </p:cNvPr>
              <p:cNvGrpSpPr/>
              <p:nvPr/>
            </p:nvGrpSpPr>
            <p:grpSpPr>
              <a:xfrm>
                <a:off x="6724829" y="1722693"/>
                <a:ext cx="1869694" cy="2162187"/>
                <a:chOff x="6724829" y="1722693"/>
                <a:chExt cx="1869694" cy="2162187"/>
              </a:xfrm>
            </p:grpSpPr>
            <p:pic>
              <p:nvPicPr>
                <p:cNvPr id="7" name="Picture 6">
                  <a:extLst>
                    <a:ext uri="{FF2B5EF4-FFF2-40B4-BE49-F238E27FC236}">
                      <a16:creationId xmlns:a16="http://schemas.microsoft.com/office/drawing/2014/main" id="{DC944B08-8B7D-49C7-8C1A-4C8A18488688}"/>
                    </a:ext>
                  </a:extLst>
                </p:cNvPr>
                <p:cNvPicPr>
                  <a:picLocks noChangeAspect="1"/>
                </p:cNvPicPr>
                <p:nvPr/>
              </p:nvPicPr>
              <p:blipFill>
                <a:blip r:embed="rId5"/>
                <a:stretch>
                  <a:fillRect/>
                </a:stretch>
              </p:blipFill>
              <p:spPr>
                <a:xfrm>
                  <a:off x="6724829" y="1722693"/>
                  <a:ext cx="1869694" cy="1869694"/>
                </a:xfrm>
                <a:prstGeom prst="rect">
                  <a:avLst/>
                </a:prstGeom>
              </p:spPr>
            </p:pic>
            <p:sp>
              <p:nvSpPr>
                <p:cNvPr id="10" name="TextBox 9">
                  <a:extLst>
                    <a:ext uri="{FF2B5EF4-FFF2-40B4-BE49-F238E27FC236}">
                      <a16:creationId xmlns:a16="http://schemas.microsoft.com/office/drawing/2014/main" id="{659D636A-2016-466C-982A-25A7A9B688FA}"/>
                    </a:ext>
                  </a:extLst>
                </p:cNvPr>
                <p:cNvSpPr txBox="1"/>
                <p:nvPr/>
              </p:nvSpPr>
              <p:spPr>
                <a:xfrm>
                  <a:off x="7453993" y="3515548"/>
                  <a:ext cx="1140530" cy="369332"/>
                </a:xfrm>
                <a:prstGeom prst="rect">
                  <a:avLst/>
                </a:prstGeom>
                <a:noFill/>
              </p:spPr>
              <p:txBody>
                <a:bodyPr wrap="square" rtlCol="0">
                  <a:spAutoFit/>
                </a:bodyPr>
                <a:lstStyle/>
                <a:p>
                  <a:r>
                    <a:rPr lang="en-US"/>
                    <a:t>TerriaMap</a:t>
                  </a:r>
                  <a:endParaRPr lang="en-AU"/>
                </a:p>
              </p:txBody>
            </p:sp>
          </p:grpSp>
          <p:sp>
            <p:nvSpPr>
              <p:cNvPr id="37" name="TextBox 36">
                <a:extLst>
                  <a:ext uri="{FF2B5EF4-FFF2-40B4-BE49-F238E27FC236}">
                    <a16:creationId xmlns:a16="http://schemas.microsoft.com/office/drawing/2014/main" id="{122F1AD5-0954-4A39-B0A3-B39599B353B8}"/>
                  </a:ext>
                </a:extLst>
              </p:cNvPr>
              <p:cNvSpPr txBox="1"/>
              <p:nvPr/>
            </p:nvSpPr>
            <p:spPr>
              <a:xfrm>
                <a:off x="9716815" y="3515548"/>
                <a:ext cx="929412" cy="369332"/>
              </a:xfrm>
              <a:prstGeom prst="rect">
                <a:avLst/>
              </a:prstGeom>
              <a:noFill/>
            </p:spPr>
            <p:txBody>
              <a:bodyPr wrap="square" rtlCol="0">
                <a:spAutoFit/>
              </a:bodyPr>
              <a:lstStyle/>
              <a:p>
                <a:r>
                  <a:rPr lang="en-US"/>
                  <a:t>ArcMap</a:t>
                </a:r>
                <a:endParaRPr lang="en-AU"/>
              </a:p>
            </p:txBody>
          </p:sp>
        </p:grpSp>
      </p:grpSp>
      <p:grpSp>
        <p:nvGrpSpPr>
          <p:cNvPr id="29" name="Group 28">
            <a:extLst>
              <a:ext uri="{FF2B5EF4-FFF2-40B4-BE49-F238E27FC236}">
                <a16:creationId xmlns:a16="http://schemas.microsoft.com/office/drawing/2014/main" id="{255A9F3E-1647-426A-BADC-E3939635B2B7}"/>
              </a:ext>
            </a:extLst>
          </p:cNvPr>
          <p:cNvGrpSpPr/>
          <p:nvPr/>
        </p:nvGrpSpPr>
        <p:grpSpPr>
          <a:xfrm>
            <a:off x="9521100" y="3621679"/>
            <a:ext cx="2670900" cy="2203583"/>
            <a:chOff x="8688345" y="3842113"/>
            <a:chExt cx="2643684" cy="2203583"/>
          </a:xfrm>
        </p:grpSpPr>
        <p:pic>
          <p:nvPicPr>
            <p:cNvPr id="19" name="Picture 18">
              <a:extLst>
                <a:ext uri="{FF2B5EF4-FFF2-40B4-BE49-F238E27FC236}">
                  <a16:creationId xmlns:a16="http://schemas.microsoft.com/office/drawing/2014/main" id="{B14329D4-BBCA-4805-A75C-AF420FC7055B}"/>
                </a:ext>
              </a:extLst>
            </p:cNvPr>
            <p:cNvPicPr>
              <a:picLocks noChangeAspect="1"/>
            </p:cNvPicPr>
            <p:nvPr/>
          </p:nvPicPr>
          <p:blipFill>
            <a:blip r:embed="rId6"/>
            <a:stretch>
              <a:fillRect/>
            </a:stretch>
          </p:blipFill>
          <p:spPr>
            <a:xfrm>
              <a:off x="8688345" y="3842113"/>
              <a:ext cx="1869694" cy="1862639"/>
            </a:xfrm>
            <a:prstGeom prst="rect">
              <a:avLst/>
            </a:prstGeom>
          </p:spPr>
        </p:pic>
        <p:sp>
          <p:nvSpPr>
            <p:cNvPr id="38" name="TextBox 37">
              <a:extLst>
                <a:ext uri="{FF2B5EF4-FFF2-40B4-BE49-F238E27FC236}">
                  <a16:creationId xmlns:a16="http://schemas.microsoft.com/office/drawing/2014/main" id="{82A7F96C-B57A-46E6-BCBB-944E54441543}"/>
                </a:ext>
              </a:extLst>
            </p:cNvPr>
            <p:cNvSpPr txBox="1"/>
            <p:nvPr/>
          </p:nvSpPr>
          <p:spPr>
            <a:xfrm>
              <a:off x="8693561" y="5676364"/>
              <a:ext cx="2638468" cy="369332"/>
            </a:xfrm>
            <a:prstGeom prst="rect">
              <a:avLst/>
            </a:prstGeom>
            <a:noFill/>
          </p:spPr>
          <p:txBody>
            <a:bodyPr wrap="square" rtlCol="0">
              <a:spAutoFit/>
            </a:bodyPr>
            <a:lstStyle/>
            <a:p>
              <a:r>
                <a:rPr lang="en-US"/>
                <a:t>ArcMap – small canvas</a:t>
              </a:r>
              <a:endParaRPr lang="en-AU"/>
            </a:p>
          </p:txBody>
        </p:sp>
      </p:grpSp>
      <p:sp>
        <p:nvSpPr>
          <p:cNvPr id="5" name="TextBox 4">
            <a:extLst>
              <a:ext uri="{FF2B5EF4-FFF2-40B4-BE49-F238E27FC236}">
                <a16:creationId xmlns:a16="http://schemas.microsoft.com/office/drawing/2014/main" id="{F61342E4-C6EE-4EE9-9B76-F5BE3FFFD2C0}"/>
              </a:ext>
            </a:extLst>
          </p:cNvPr>
          <p:cNvSpPr txBox="1"/>
          <p:nvPr/>
        </p:nvSpPr>
        <p:spPr>
          <a:xfrm>
            <a:off x="6579291" y="3615464"/>
            <a:ext cx="2892626" cy="2631490"/>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Do as below to see the higher resolution image.</a:t>
            </a:r>
          </a:p>
          <a:p>
            <a:r>
              <a:rPr lang="en-US" sz="1100" b="1">
                <a:latin typeface="Calibri" panose="020F0502020204030204" pitchFamily="34" charset="0"/>
                <a:cs typeface="Calibri" panose="020F0502020204030204" pitchFamily="34" charset="0"/>
              </a:rPr>
              <a:t>For ArcGIS Pro/Map:</a:t>
            </a:r>
          </a:p>
          <a:p>
            <a:endParaRPr lang="en-US" sz="1100" b="1">
              <a:latin typeface="Calibri" panose="020F0502020204030204" pitchFamily="34" charset="0"/>
              <a:cs typeface="Calibri" panose="020F0502020204030204" pitchFamily="34" charset="0"/>
            </a:endParaRPr>
          </a:p>
          <a:p>
            <a:pPr marL="228600" indent="-228600">
              <a:buAutoNum type="arabicPeriod"/>
            </a:pPr>
            <a:r>
              <a:rPr lang="en-US" sz="1100">
                <a:latin typeface="Calibri" panose="020F0502020204030204" pitchFamily="34" charset="0"/>
                <a:cs typeface="Calibri" panose="020F0502020204030204" pitchFamily="34" charset="0"/>
              </a:rPr>
              <a:t>Display the layer in full window mode.</a:t>
            </a:r>
          </a:p>
          <a:p>
            <a:pPr marL="228600" indent="-228600">
              <a:buAutoNum type="arabicPeriod"/>
            </a:pPr>
            <a:r>
              <a:rPr lang="en-US" sz="1100">
                <a:latin typeface="Calibri" panose="020F0502020204030204" pitchFamily="34" charset="0"/>
                <a:cs typeface="Calibri" panose="020F0502020204030204" pitchFamily="34" charset="0"/>
              </a:rPr>
              <a:t>Center the area to be viewed.</a:t>
            </a:r>
          </a:p>
          <a:p>
            <a:pPr marL="228600" indent="-228600">
              <a:buAutoNum type="arabicPeriod"/>
            </a:pPr>
            <a:r>
              <a:rPr lang="en-US" sz="1100">
                <a:latin typeface="Calibri" panose="020F0502020204030204" pitchFamily="34" charset="0"/>
                <a:cs typeface="Calibri" panose="020F0502020204030204" pitchFamily="34" charset="0"/>
              </a:rPr>
              <a:t>Go out of full window mode.</a:t>
            </a:r>
          </a:p>
          <a:p>
            <a:pPr marL="228600" indent="-228600">
              <a:buAutoNum type="arabicPeriod"/>
            </a:pPr>
            <a:r>
              <a:rPr lang="en-US" sz="1100">
                <a:latin typeface="Calibri" panose="020F0502020204030204" pitchFamily="34" charset="0"/>
                <a:cs typeface="Calibri" panose="020F0502020204030204" pitchFamily="34" charset="0"/>
              </a:rPr>
              <a:t>Click and drag the window as small as possible without losing the required area.</a:t>
            </a:r>
          </a:p>
          <a:p>
            <a:pPr marL="228600" indent="-228600">
              <a:buAutoNum type="arabicPeriod"/>
            </a:pPr>
            <a:r>
              <a:rPr lang="en-US" sz="1100">
                <a:latin typeface="Calibri" panose="020F0502020204030204" pitchFamily="34" charset="0"/>
                <a:cs typeface="Calibri" panose="020F0502020204030204" pitchFamily="34" charset="0"/>
              </a:rPr>
              <a:t>Unlike in other apps, where resizing also resizes the image, here the image will stay at the same size but becomes higher resolution.</a:t>
            </a:r>
          </a:p>
          <a:p>
            <a:pPr marL="228600" indent="-228600">
              <a:buAutoNum type="arabicPeriod"/>
            </a:pPr>
            <a:r>
              <a:rPr lang="en-US" sz="1100">
                <a:latin typeface="Calibri" panose="020F0502020204030204" pitchFamily="34" charset="0"/>
                <a:cs typeface="Calibri" panose="020F0502020204030204" pitchFamily="34" charset="0"/>
              </a:rPr>
              <a:t>Pan the image slightly so hat it is redrawn.</a:t>
            </a:r>
          </a:p>
          <a:p>
            <a:pPr marL="228600" indent="-228600">
              <a:buAutoNum type="arabicPeriod"/>
            </a:pPr>
            <a:r>
              <a:rPr lang="en-US" sz="1100">
                <a:latin typeface="Calibri" panose="020F0502020204030204" pitchFamily="34" charset="0"/>
                <a:cs typeface="Calibri" panose="020F0502020204030204" pitchFamily="34" charset="0"/>
              </a:rPr>
              <a:t>Disadvantage is that you can only see a small section at a time.</a:t>
            </a:r>
          </a:p>
        </p:txBody>
      </p:sp>
    </p:spTree>
    <p:custDataLst>
      <p:tags r:id="rId1"/>
    </p:custDataLst>
    <p:extLst>
      <p:ext uri="{BB962C8B-B14F-4D97-AF65-F5344CB8AC3E}">
        <p14:creationId xmlns:p14="http://schemas.microsoft.com/office/powerpoint/2010/main" val="3698440429"/>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5"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Alternatives</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Pro Desktop</a:t>
            </a:r>
            <a:endParaRPr lang="en-AU" b="1"/>
          </a:p>
        </p:txBody>
      </p:sp>
      <p:sp>
        <p:nvSpPr>
          <p:cNvPr id="4" name="TextBox 3">
            <a:extLst>
              <a:ext uri="{FF2B5EF4-FFF2-40B4-BE49-F238E27FC236}">
                <a16:creationId xmlns:a16="http://schemas.microsoft.com/office/drawing/2014/main" id="{C418B71E-D72C-4400-B118-B8D92E636332}"/>
              </a:ext>
            </a:extLst>
          </p:cNvPr>
          <p:cNvSpPr txBox="1"/>
          <p:nvPr/>
        </p:nvSpPr>
        <p:spPr>
          <a:xfrm>
            <a:off x="506186" y="1123814"/>
            <a:ext cx="5110843" cy="861774"/>
          </a:xfrm>
          <a:prstGeom prst="rect">
            <a:avLst/>
          </a:prstGeom>
          <a:noFill/>
        </p:spPr>
        <p:txBody>
          <a:bodyPr wrap="square" rtlCol="0">
            <a:spAutoFit/>
          </a:bodyPr>
          <a:lstStyle/>
          <a:p>
            <a:pPr marL="285750" indent="-285750">
              <a:buFont typeface="Arial" panose="020B0604020202020204" pitchFamily="34" charset="0"/>
              <a:buChar char="•"/>
            </a:pPr>
            <a:r>
              <a:rPr lang="en-US"/>
              <a:t>There are several free alternatives to ArcGIS.</a:t>
            </a:r>
            <a:r>
              <a:rPr lang="en-US" sz="900" baseline="30000"/>
              <a:t>[</a:t>
            </a:r>
            <a:r>
              <a:rPr lang="en-US" sz="900" baseline="30000">
                <a:hlinkClick r:id="rId3"/>
              </a:rPr>
              <a:t>Ref</a:t>
            </a:r>
            <a:r>
              <a:rPr lang="en-US" sz="900" baseline="30000"/>
              <a:t>]</a:t>
            </a:r>
            <a:endParaRPr lang="en-AU" baseline="30000"/>
          </a:p>
          <a:p>
            <a:pPr marL="742950" lvl="1" indent="-285750">
              <a:buFont typeface="Arial" panose="020B0604020202020204" pitchFamily="34" charset="0"/>
              <a:buChar char="•"/>
            </a:pPr>
            <a:r>
              <a:rPr lang="en-US" sz="1600"/>
              <a:t>Not explored</a:t>
            </a:r>
          </a:p>
          <a:p>
            <a:pPr marL="742950" lvl="1" indent="-285750">
              <a:buFont typeface="Arial" panose="020B0604020202020204" pitchFamily="34" charset="0"/>
              <a:buChar char="•"/>
            </a:pPr>
            <a:r>
              <a:rPr lang="en-US" sz="1600"/>
              <a:t>Probably low user base</a:t>
            </a:r>
          </a:p>
        </p:txBody>
      </p:sp>
      <p:sp>
        <p:nvSpPr>
          <p:cNvPr id="26" name="Rectangle 25">
            <a:extLst>
              <a:ext uri="{FF2B5EF4-FFF2-40B4-BE49-F238E27FC236}">
                <a16:creationId xmlns:a16="http://schemas.microsoft.com/office/drawing/2014/main" id="{5C79D5F1-625C-411B-97E6-B5F7E8D498CC}"/>
              </a:ext>
            </a:extLst>
          </p:cNvPr>
          <p:cNvSpPr/>
          <p:nvPr/>
        </p:nvSpPr>
        <p:spPr>
          <a:xfrm>
            <a:off x="664865" y="2187879"/>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GRASS</a:t>
            </a:r>
          </a:p>
        </p:txBody>
      </p:sp>
      <p:sp>
        <p:nvSpPr>
          <p:cNvPr id="29" name="TextBox 28">
            <a:extLst>
              <a:ext uri="{FF2B5EF4-FFF2-40B4-BE49-F238E27FC236}">
                <a16:creationId xmlns:a16="http://schemas.microsoft.com/office/drawing/2014/main" id="{C5C81CC3-D74D-4E2B-B6C9-1F67653C0E60}"/>
              </a:ext>
            </a:extLst>
          </p:cNvPr>
          <p:cNvSpPr txBox="1"/>
          <p:nvPr/>
        </p:nvSpPr>
        <p:spPr>
          <a:xfrm>
            <a:off x="2269672" y="2301404"/>
            <a:ext cx="3467231" cy="523220"/>
          </a:xfrm>
          <a:prstGeom prst="rect">
            <a:avLst/>
          </a:prstGeom>
          <a:noFill/>
        </p:spPr>
        <p:txBody>
          <a:bodyPr wrap="square" rtlCol="0">
            <a:spAutoFit/>
          </a:bodyPr>
          <a:lstStyle/>
          <a:p>
            <a:pPr marL="285750" indent="-285750">
              <a:buFont typeface="Arial" panose="020B0604020202020204" pitchFamily="34" charset="0"/>
              <a:buChar char="•"/>
            </a:pPr>
            <a:r>
              <a:rPr lang="en-US" sz="1400"/>
              <a:t>Developed under US Govt grant in 1982</a:t>
            </a:r>
          </a:p>
          <a:p>
            <a:pPr marL="285750" indent="-285750">
              <a:buFont typeface="Arial" panose="020B0604020202020204" pitchFamily="34" charset="0"/>
              <a:buChar char="•"/>
            </a:pPr>
            <a:r>
              <a:rPr lang="en-US" sz="1400"/>
              <a:t>Python console</a:t>
            </a:r>
          </a:p>
        </p:txBody>
      </p:sp>
      <p:sp>
        <p:nvSpPr>
          <p:cNvPr id="37" name="Rectangle 36">
            <a:extLst>
              <a:ext uri="{FF2B5EF4-FFF2-40B4-BE49-F238E27FC236}">
                <a16:creationId xmlns:a16="http://schemas.microsoft.com/office/drawing/2014/main" id="{74B4C421-2253-4830-ADED-85F8564C7537}"/>
              </a:ext>
            </a:extLst>
          </p:cNvPr>
          <p:cNvSpPr/>
          <p:nvPr/>
        </p:nvSpPr>
        <p:spPr>
          <a:xfrm>
            <a:off x="664865" y="3396767"/>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uDIG</a:t>
            </a:r>
          </a:p>
        </p:txBody>
      </p:sp>
      <p:sp>
        <p:nvSpPr>
          <p:cNvPr id="38" name="TextBox 37">
            <a:extLst>
              <a:ext uri="{FF2B5EF4-FFF2-40B4-BE49-F238E27FC236}">
                <a16:creationId xmlns:a16="http://schemas.microsoft.com/office/drawing/2014/main" id="{2073093F-F2DD-4525-871E-EF0C934D588E}"/>
              </a:ext>
            </a:extLst>
          </p:cNvPr>
          <p:cNvSpPr txBox="1"/>
          <p:nvPr/>
        </p:nvSpPr>
        <p:spPr>
          <a:xfrm>
            <a:off x="2269672" y="3640702"/>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
        <p:nvSpPr>
          <p:cNvPr id="39" name="Rectangle 38">
            <a:extLst>
              <a:ext uri="{FF2B5EF4-FFF2-40B4-BE49-F238E27FC236}">
                <a16:creationId xmlns:a16="http://schemas.microsoft.com/office/drawing/2014/main" id="{2551A9EE-027F-45E6-8741-0A71B4771DAB}"/>
              </a:ext>
            </a:extLst>
          </p:cNvPr>
          <p:cNvSpPr/>
          <p:nvPr/>
        </p:nvSpPr>
        <p:spPr>
          <a:xfrm>
            <a:off x="664865" y="4535448"/>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gvSIG</a:t>
            </a:r>
          </a:p>
        </p:txBody>
      </p:sp>
      <p:sp>
        <p:nvSpPr>
          <p:cNvPr id="40" name="TextBox 39">
            <a:extLst>
              <a:ext uri="{FF2B5EF4-FFF2-40B4-BE49-F238E27FC236}">
                <a16:creationId xmlns:a16="http://schemas.microsoft.com/office/drawing/2014/main" id="{8010BBCD-A276-4A54-A850-A44D2D0A371A}"/>
              </a:ext>
            </a:extLst>
          </p:cNvPr>
          <p:cNvSpPr txBox="1"/>
          <p:nvPr/>
        </p:nvSpPr>
        <p:spPr>
          <a:xfrm>
            <a:off x="2269672" y="4779383"/>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Tree>
    <p:custDataLst>
      <p:tags r:id="rId1"/>
    </p:custDataLst>
    <p:extLst>
      <p:ext uri="{BB962C8B-B14F-4D97-AF65-F5344CB8AC3E}">
        <p14:creationId xmlns:p14="http://schemas.microsoft.com/office/powerpoint/2010/main" val="1471809314"/>
      </p:ext>
    </p:extLst>
  </p:cSld>
  <p:clrMapOvr>
    <a:masterClrMapping/>
  </p:clrMapOvr>
  <mc:AlternateContent xmlns:mc="http://schemas.openxmlformats.org/markup-compatibility/2006" xmlns:p14="http://schemas.microsoft.com/office/powerpoint/2010/main">
    <mc:Choice Requires="p14">
      <p:transition spd="slow" p14:dur="2000" advTm="28442"/>
    </mc:Choice>
    <mc:Fallback xmlns="">
      <p:transition spd="slow" advTm="28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 Desktop App</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107996"/>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https://github.com/.../ArcGIS_Pro_Desktop_Tutorial.pptx</a:t>
            </a:r>
            <a:r>
              <a:rPr lang="en-US"/>
              <a:t> </a:t>
            </a:r>
          </a:p>
          <a:p>
            <a:pPr marL="742950" lvl="1" indent="-285750">
              <a:buFont typeface="Arial" panose="020B0604020202020204" pitchFamily="34" charset="0"/>
              <a:buChar char="•"/>
            </a:pPr>
            <a:r>
              <a:rPr lang="en-US" sz="1600"/>
              <a:t>Installation, activation and configuration.</a:t>
            </a:r>
          </a:p>
          <a:p>
            <a:pPr marL="742950" lvl="1" indent="-285750">
              <a:buFont typeface="Arial" panose="020B0604020202020204" pitchFamily="34" charset="0"/>
              <a:buChar char="•"/>
            </a:pPr>
            <a:r>
              <a:rPr lang="en-US" sz="1600"/>
              <a:t>Add GSKY Web Map Service.</a:t>
            </a:r>
          </a:p>
          <a:p>
            <a:pPr marL="742950" lvl="1" indent="-285750">
              <a:buFont typeface="Arial" panose="020B0604020202020204" pitchFamily="34" charset="0"/>
              <a:buChar char="•"/>
            </a:pPr>
            <a:r>
              <a:rPr lang="en-US" sz="1600"/>
              <a:t>Advanced use of ArcGIS Pro using an example.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Online</a:t>
            </a:r>
            <a:endParaRPr lang="en-AU" b="1"/>
          </a:p>
        </p:txBody>
      </p:sp>
      <p:pic>
        <p:nvPicPr>
          <p:cNvPr id="14" name="Picture 13">
            <a:extLst>
              <a:ext uri="{FF2B5EF4-FFF2-40B4-BE49-F238E27FC236}">
                <a16:creationId xmlns:a16="http://schemas.microsoft.com/office/drawing/2014/main" id="{5933C6FF-E9F1-4AF7-9380-4199639B9E4D}"/>
              </a:ext>
            </a:extLst>
          </p:cNvPr>
          <p:cNvPicPr>
            <a:picLocks noChangeAspect="1"/>
          </p:cNvPicPr>
          <p:nvPr/>
        </p:nvPicPr>
        <p:blipFill>
          <a:blip r:embed="rId4"/>
          <a:stretch>
            <a:fillRect/>
          </a:stretch>
        </p:blipFill>
        <p:spPr>
          <a:xfrm>
            <a:off x="7347824" y="2538793"/>
            <a:ext cx="2414490" cy="1834719"/>
          </a:xfrm>
          <a:prstGeom prst="rect">
            <a:avLst/>
          </a:prstGeom>
          <a:ln w="3175">
            <a:solidFill>
              <a:schemeClr val="tx1"/>
            </a:solidFill>
          </a:ln>
        </p:spPr>
      </p:pic>
      <p:sp>
        <p:nvSpPr>
          <p:cNvPr id="16" name="TextBox 15">
            <a:extLst>
              <a:ext uri="{FF2B5EF4-FFF2-40B4-BE49-F238E27FC236}">
                <a16:creationId xmlns:a16="http://schemas.microsoft.com/office/drawing/2014/main" id="{F58A5E99-532B-481A-917A-BB8F8B513CAE}"/>
              </a:ext>
            </a:extLst>
          </p:cNvPr>
          <p:cNvSpPr txBox="1"/>
          <p:nvPr/>
        </p:nvSpPr>
        <p:spPr>
          <a:xfrm>
            <a:off x="479696" y="3271487"/>
            <a:ext cx="5512890" cy="369332"/>
          </a:xfrm>
          <a:prstGeom prst="rect">
            <a:avLst/>
          </a:prstGeom>
          <a:noFill/>
        </p:spPr>
        <p:txBody>
          <a:bodyPr wrap="square" rtlCol="0">
            <a:spAutoFit/>
          </a:bodyPr>
          <a:lstStyle/>
          <a:p>
            <a:pPr marL="285750" indent="-285750">
              <a:buFont typeface="Arial" panose="020B0604020202020204" pitchFamily="34" charset="0"/>
              <a:buChar char="•"/>
            </a:pPr>
            <a:r>
              <a:rPr lang="en-US"/>
              <a:t>Attribute tables and many analysis methods.</a:t>
            </a:r>
          </a:p>
        </p:txBody>
      </p:sp>
      <p:sp>
        <p:nvSpPr>
          <p:cNvPr id="21" name="TextBox 20">
            <a:extLst>
              <a:ext uri="{FF2B5EF4-FFF2-40B4-BE49-F238E27FC236}">
                <a16:creationId xmlns:a16="http://schemas.microsoft.com/office/drawing/2014/main" id="{2AE0D7B8-E12D-4570-962D-A7D563C0A4A6}"/>
              </a:ext>
            </a:extLst>
          </p:cNvPr>
          <p:cNvSpPr txBox="1"/>
          <p:nvPr/>
        </p:nvSpPr>
        <p:spPr>
          <a:xfrm>
            <a:off x="479695" y="2449995"/>
            <a:ext cx="6490433" cy="615553"/>
          </a:xfrm>
          <a:prstGeom prst="rect">
            <a:avLst/>
          </a:prstGeom>
          <a:noFill/>
        </p:spPr>
        <p:txBody>
          <a:bodyPr wrap="square" rtlCol="0">
            <a:spAutoFit/>
          </a:bodyPr>
          <a:lstStyle/>
          <a:p>
            <a:pPr marL="285750" indent="-285750">
              <a:buFont typeface="Arial" panose="020B0604020202020204" pitchFamily="34" charset="0"/>
              <a:buChar char="•"/>
            </a:pPr>
            <a:r>
              <a:rPr lang="en-US"/>
              <a:t>Dozens of free public domain layers and base maps.</a:t>
            </a:r>
          </a:p>
          <a:p>
            <a:pPr marL="742950" lvl="1" indent="-285750">
              <a:buFont typeface="Arial" panose="020B0604020202020204" pitchFamily="34" charset="0"/>
              <a:buChar char="•"/>
            </a:pPr>
            <a:r>
              <a:rPr lang="en-US" sz="1600"/>
              <a:t>e.g. Natural water layer, buildings, roads, forests, MacDonalds!</a:t>
            </a:r>
          </a:p>
        </p:txBody>
      </p:sp>
      <p:sp>
        <p:nvSpPr>
          <p:cNvPr id="22" name="TextBox 21">
            <a:extLst>
              <a:ext uri="{FF2B5EF4-FFF2-40B4-BE49-F238E27FC236}">
                <a16:creationId xmlns:a16="http://schemas.microsoft.com/office/drawing/2014/main" id="{0F77CDDD-3C9E-445E-9F78-C7B917C05DA8}"/>
              </a:ext>
            </a:extLst>
          </p:cNvPr>
          <p:cNvSpPr txBox="1"/>
          <p:nvPr/>
        </p:nvSpPr>
        <p:spPr>
          <a:xfrm>
            <a:off x="479696" y="3846758"/>
            <a:ext cx="5986418" cy="369332"/>
          </a:xfrm>
          <a:prstGeom prst="rect">
            <a:avLst/>
          </a:prstGeom>
          <a:noFill/>
        </p:spPr>
        <p:txBody>
          <a:bodyPr wrap="square" rtlCol="0">
            <a:spAutoFit/>
          </a:bodyPr>
          <a:lstStyle/>
          <a:p>
            <a:pPr marL="285750" indent="-285750">
              <a:buFont typeface="Arial" panose="020B0604020202020204" pitchFamily="34" charset="0"/>
              <a:buChar char="•"/>
            </a:pPr>
            <a:r>
              <a:rPr lang="en-US"/>
              <a:t>Python console and built-in tools.</a:t>
            </a:r>
          </a:p>
        </p:txBody>
      </p:sp>
      <p:sp>
        <p:nvSpPr>
          <p:cNvPr id="24" name="TextBox 23">
            <a:extLst>
              <a:ext uri="{FF2B5EF4-FFF2-40B4-BE49-F238E27FC236}">
                <a16:creationId xmlns:a16="http://schemas.microsoft.com/office/drawing/2014/main" id="{60AD9D52-42A5-4E8C-B377-CC38A59E2B34}"/>
              </a:ext>
            </a:extLst>
          </p:cNvPr>
          <p:cNvSpPr txBox="1"/>
          <p:nvPr/>
        </p:nvSpPr>
        <p:spPr>
          <a:xfrm>
            <a:off x="479694" y="4422029"/>
            <a:ext cx="9282619" cy="369332"/>
          </a:xfrm>
          <a:prstGeom prst="rect">
            <a:avLst/>
          </a:prstGeom>
          <a:noFill/>
        </p:spPr>
        <p:txBody>
          <a:bodyPr wrap="square" rtlCol="0">
            <a:spAutoFit/>
          </a:bodyPr>
          <a:lstStyle/>
          <a:p>
            <a:pPr marL="285750" indent="-285750">
              <a:buFont typeface="Arial" panose="020B0604020202020204" pitchFamily="34" charset="0"/>
              <a:buChar char="•"/>
            </a:pPr>
            <a:r>
              <a:rPr lang="en-US"/>
              <a:t>Learning this app fully is about as easy as escaping from the path of a cyclone.</a:t>
            </a:r>
          </a:p>
        </p:txBody>
      </p:sp>
    </p:spTree>
    <p:custDataLst>
      <p:tags r:id="rId1"/>
    </p:custDataLst>
    <p:extLst>
      <p:ext uri="{BB962C8B-B14F-4D97-AF65-F5344CB8AC3E}">
        <p14:creationId xmlns:p14="http://schemas.microsoft.com/office/powerpoint/2010/main" val="3832640952"/>
      </p:ext>
    </p:extLst>
  </p:cSld>
  <p:clrMapOvr>
    <a:masterClrMapping/>
  </p:clrMapOvr>
  <mc:AlternateContent xmlns:mc="http://schemas.openxmlformats.org/markup-compatibility/2006" xmlns:p14="http://schemas.microsoft.com/office/powerpoint/2010/main">
    <mc:Choice Requires="p14">
      <p:transition spd="slow" p14:dur="2000" advTm="31341"/>
    </mc:Choice>
    <mc:Fallback xmlns="">
      <p:transition spd="slow" advTm="31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p:bldP spid="21"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61555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200">
                <a:hlinkClick r:id="rId3"/>
              </a:rPr>
              <a:t>https://github.com/.../ArcGIS_Online_Tutorial.pptx</a:t>
            </a:r>
            <a:endParaRPr lang="en-US" sz="1400"/>
          </a:p>
          <a:p>
            <a:pPr marL="742950" lvl="1" indent="-285750">
              <a:buFont typeface="Arial" panose="020B0604020202020204" pitchFamily="34" charset="0"/>
              <a:buChar char="•"/>
            </a:pPr>
            <a:r>
              <a:rPr lang="en-US" sz="1600"/>
              <a:t>Requires an ArcGIS Online account (ANU Institutional Licence)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Earth</a:t>
            </a:r>
            <a:endParaRPr lang="en-AU" b="1"/>
          </a:p>
        </p:txBody>
      </p:sp>
      <p:sp>
        <p:nvSpPr>
          <p:cNvPr id="11" name="Content Placeholder 2">
            <a:extLst>
              <a:ext uri="{FF2B5EF4-FFF2-40B4-BE49-F238E27FC236}">
                <a16:creationId xmlns:a16="http://schemas.microsoft.com/office/drawing/2014/main" id="{ABD7F5C1-81D0-448A-833B-BBFEA1EB66BB}"/>
              </a:ext>
            </a:extLst>
          </p:cNvPr>
          <p:cNvSpPr>
            <a:spLocks noGrp="1"/>
          </p:cNvSpPr>
          <p:nvPr>
            <p:ph sz="quarter" idx="13"/>
          </p:nvPr>
        </p:nvSpPr>
        <p:spPr>
          <a:xfrm>
            <a:off x="913775" y="2741031"/>
            <a:ext cx="2392761" cy="1455411"/>
          </a:xfrm>
        </p:spPr>
        <p:txBody>
          <a:bodyPr>
            <a:normAutofit/>
          </a:bodyPr>
          <a:lstStyle/>
          <a:p>
            <a:pPr lvl="0"/>
            <a:r>
              <a:rPr lang="en-US" sz="1600" b="1" cap="none"/>
              <a:t>Simple Use: </a:t>
            </a:r>
          </a:p>
          <a:p>
            <a:pPr lvl="1"/>
            <a:r>
              <a:rPr lang="en-US" sz="1400" cap="none"/>
              <a:t>Create a map</a:t>
            </a:r>
            <a:endParaRPr lang="en-AU" sz="1400" cap="none"/>
          </a:p>
          <a:p>
            <a:pPr lvl="1"/>
            <a:r>
              <a:rPr lang="en-US" sz="1400" cap="none"/>
              <a:t>Add a layer</a:t>
            </a:r>
            <a:endParaRPr lang="en-AU" sz="1400" cap="none"/>
          </a:p>
          <a:p>
            <a:pPr lvl="1"/>
            <a:r>
              <a:rPr lang="en-US" sz="1400" cap="none"/>
              <a:t>Set map for share</a:t>
            </a:r>
            <a:endParaRPr lang="en-AU" sz="1400" cap="none"/>
          </a:p>
        </p:txBody>
      </p:sp>
      <p:sp>
        <p:nvSpPr>
          <p:cNvPr id="12" name="Content Placeholder 2">
            <a:extLst>
              <a:ext uri="{FF2B5EF4-FFF2-40B4-BE49-F238E27FC236}">
                <a16:creationId xmlns:a16="http://schemas.microsoft.com/office/drawing/2014/main" id="{B0B7CCDC-C639-43B5-9821-B82756792711}"/>
              </a:ext>
            </a:extLst>
          </p:cNvPr>
          <p:cNvSpPr txBox="1">
            <a:spLocks/>
          </p:cNvSpPr>
          <p:nvPr/>
        </p:nvSpPr>
        <p:spPr>
          <a:xfrm>
            <a:off x="3574845" y="2741031"/>
            <a:ext cx="3666880" cy="20840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b="1" cap="none"/>
              <a:t>Advanced Use:</a:t>
            </a:r>
          </a:p>
          <a:p>
            <a:pPr lvl="1"/>
            <a:r>
              <a:rPr lang="en-US" sz="1400" cap="none"/>
              <a:t>Add demographic data</a:t>
            </a:r>
            <a:endParaRPr lang="en-AU" sz="1400" cap="none"/>
          </a:p>
          <a:p>
            <a:pPr lvl="1"/>
            <a:r>
              <a:rPr lang="en-US" sz="1400" cap="none"/>
              <a:t>Style the layer with attribute data</a:t>
            </a:r>
            <a:endParaRPr lang="en-AU" sz="1400" cap="none"/>
          </a:p>
          <a:p>
            <a:pPr lvl="1"/>
            <a:r>
              <a:rPr lang="en-US" sz="1400" cap="none"/>
              <a:t>Normalise the style data</a:t>
            </a:r>
            <a:endParaRPr lang="en-AU" sz="1400" cap="none"/>
          </a:p>
          <a:p>
            <a:pPr lvl="1"/>
            <a:r>
              <a:rPr lang="en-US" sz="1400" cap="none"/>
              <a:t>Customise the Pop-up</a:t>
            </a:r>
            <a:endParaRPr lang="en-AU" sz="1400" cap="none"/>
          </a:p>
          <a:p>
            <a:pPr lvl="1"/>
            <a:r>
              <a:rPr lang="en-US" sz="1400" cap="none"/>
              <a:t>Create a web App and share its URL</a:t>
            </a:r>
            <a:endParaRPr lang="en-AU" sz="1400" cap="none"/>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453743"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C6ACD80A-FD53-4293-8CD4-73481029ABB5}"/>
              </a:ext>
            </a:extLst>
          </p:cNvPr>
          <p:cNvSpPr txBox="1"/>
          <p:nvPr/>
        </p:nvSpPr>
        <p:spPr>
          <a:xfrm>
            <a:off x="840921" y="2008414"/>
            <a:ext cx="6408965" cy="369332"/>
          </a:xfrm>
          <a:prstGeom prst="rect">
            <a:avLst/>
          </a:prstGeom>
          <a:noFill/>
        </p:spPr>
        <p:txBody>
          <a:bodyPr wrap="square" rtlCol="0">
            <a:spAutoFit/>
          </a:bodyPr>
          <a:lstStyle/>
          <a:p>
            <a:r>
              <a:rPr lang="en-US"/>
              <a:t>It has many features of ArcGIS Pro and is platform independent.</a:t>
            </a:r>
            <a:endParaRPr lang="en-AU"/>
          </a:p>
        </p:txBody>
      </p:sp>
      <p:sp>
        <p:nvSpPr>
          <p:cNvPr id="4" name="TextBox 3">
            <a:extLst>
              <a:ext uri="{FF2B5EF4-FFF2-40B4-BE49-F238E27FC236}">
                <a16:creationId xmlns:a16="http://schemas.microsoft.com/office/drawing/2014/main" id="{DDE5B6FD-9D67-489C-A576-2948D5B5BCE8}"/>
              </a:ext>
            </a:extLst>
          </p:cNvPr>
          <p:cNvSpPr txBox="1"/>
          <p:nvPr/>
        </p:nvSpPr>
        <p:spPr>
          <a:xfrm>
            <a:off x="7464814" y="2075510"/>
            <a:ext cx="4224282" cy="3139321"/>
          </a:xfrm>
          <a:prstGeom prst="rect">
            <a:avLst/>
          </a:prstGeom>
          <a:solidFill>
            <a:schemeClr val="bg1"/>
          </a:solid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Publish your work:</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ArcGIS Online has a facility to publich your maps and layers on the ArcGIS server so that others can view and work with them.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Publishing your work requires a licence that has ‘Publish’ privileges. When you apply for an ANU Organisational licence you will get an ‘ANUStandard’ account which does not have this privilege. You must request for an upgrade to ‘ANUPublisher’ or ‘ANUStudent’ level.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FSES is reluctant to give ANUPublisher account but may give ANUStudent account if you ask very politely, gently and saying how much obliged you will be, etc. (: So far, my account is the only one with an ANUStudent status across all of ANU and there is no ANUPublisher.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nominal cost involved in publishing. It is deducted from your ‘available credit’ that comes with the account. Unsure as yet how to apply for more credits.</a:t>
            </a:r>
            <a:endParaRPr lang="en-AU" sz="11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F57F3FF-8BB7-4BAB-8C32-0129A43B4488}"/>
              </a:ext>
            </a:extLst>
          </p:cNvPr>
          <p:cNvSpPr txBox="1"/>
          <p:nvPr/>
        </p:nvSpPr>
        <p:spPr>
          <a:xfrm>
            <a:off x="679408" y="1623806"/>
            <a:ext cx="2690444"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https://www.arcgis.com/home/index.html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473531892"/>
      </p:ext>
    </p:extLst>
  </p:cSld>
  <p:clrMapOvr>
    <a:masterClrMapping/>
  </p:clrMapOvr>
  <mc:AlternateContent xmlns:mc="http://schemas.openxmlformats.org/markup-compatibility/2006" xmlns:p14="http://schemas.microsoft.com/office/powerpoint/2010/main">
    <mc:Choice Requires="p14">
      <p:transition spd="slow" p14:dur="2000" advTm="28482"/>
    </mc:Choice>
    <mc:Fallback xmlns="">
      <p:transition spd="slow" advTm="28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build="p"/>
      <p:bldP spid="12" grpId="0"/>
      <p:bldP spid="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01566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https://github.com/…/ArcGIS_Earth_Tutorial.pptx</a:t>
            </a:r>
            <a:endParaRPr lang="en-US" sz="1400"/>
          </a:p>
          <a:p>
            <a:pPr marL="742950" lvl="1" indent="-285750">
              <a:buFont typeface="Arial" panose="020B0604020202020204" pitchFamily="34" charset="0"/>
              <a:buChar char="•"/>
            </a:pPr>
            <a:r>
              <a:rPr lang="en-US" sz="1400"/>
              <a:t>Requires an ArcGIS Desktop Advanced Licence.</a:t>
            </a:r>
          </a:p>
          <a:p>
            <a:pPr marL="742950" lvl="1" indent="-285750">
              <a:buFont typeface="Arial" panose="020B0604020202020204" pitchFamily="34" charset="0"/>
              <a:buChar char="•"/>
            </a:pPr>
            <a:r>
              <a:rPr lang="en-US" sz="1400"/>
              <a:t>Requires additional step to install.</a:t>
            </a:r>
          </a:p>
          <a:p>
            <a:pPr marL="742950" lvl="1" indent="-285750">
              <a:buFont typeface="Arial" panose="020B0604020202020204" pitchFamily="34" charset="0"/>
              <a:buChar char="•"/>
            </a:pPr>
            <a:r>
              <a:rPr lang="en-US" sz="1400"/>
              <a:t>Windows desktop only.</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633358" cy="615553"/>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92D050"/>
                </a:solidFill>
              </a:rPr>
              <a:t>Works with GSKY but goes blank at lower zoom levels.</a:t>
            </a:r>
          </a:p>
        </p:txBody>
      </p:sp>
      <p:sp>
        <p:nvSpPr>
          <p:cNvPr id="28" name="TextBox 27">
            <a:extLst>
              <a:ext uri="{FF2B5EF4-FFF2-40B4-BE49-F238E27FC236}">
                <a16:creationId xmlns:a16="http://schemas.microsoft.com/office/drawing/2014/main" id="{F2502DFD-9555-49C4-B36C-B9204FE58922}"/>
              </a:ext>
            </a:extLst>
          </p:cNvPr>
          <p:cNvSpPr txBox="1"/>
          <p:nvPr/>
        </p:nvSpPr>
        <p:spPr>
          <a:xfrm>
            <a:off x="3484153" y="2859246"/>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Much simpler to use than others.</a:t>
            </a:r>
          </a:p>
          <a:p>
            <a:pPr marL="285750" indent="-285750">
              <a:buFont typeface="Arial" panose="020B0604020202020204" pitchFamily="34" charset="0"/>
              <a:buChar char="•"/>
            </a:pPr>
            <a:r>
              <a:rPr lang="en-US"/>
              <a:t>Alternative to Google Earth.</a:t>
            </a:r>
          </a:p>
          <a:p>
            <a:pPr marL="285750" indent="-285750">
              <a:buFont typeface="Arial" panose="020B0604020202020204" pitchFamily="34" charset="0"/>
              <a:buChar char="•"/>
            </a:pPr>
            <a:r>
              <a:rPr lang="en-US"/>
              <a:t>Only 3D map is available.</a:t>
            </a:r>
            <a:endParaRPr lang="en-AU"/>
          </a:p>
        </p:txBody>
      </p:sp>
      <p:pic>
        <p:nvPicPr>
          <p:cNvPr id="9" name="Picture 8">
            <a:extLst>
              <a:ext uri="{FF2B5EF4-FFF2-40B4-BE49-F238E27FC236}">
                <a16:creationId xmlns:a16="http://schemas.microsoft.com/office/drawing/2014/main" id="{5032D21D-9751-4E1C-B6A5-604276B2CACC}"/>
              </a:ext>
            </a:extLst>
          </p:cNvPr>
          <p:cNvPicPr>
            <a:picLocks noChangeAspect="1"/>
          </p:cNvPicPr>
          <p:nvPr/>
        </p:nvPicPr>
        <p:blipFill>
          <a:blip r:embed="rId4"/>
          <a:stretch>
            <a:fillRect/>
          </a:stretch>
        </p:blipFill>
        <p:spPr>
          <a:xfrm>
            <a:off x="7810812" y="1264186"/>
            <a:ext cx="3444776" cy="447675"/>
          </a:xfrm>
          <a:prstGeom prst="rect">
            <a:avLst/>
          </a:prstGeom>
        </p:spPr>
      </p:pic>
      <p:pic>
        <p:nvPicPr>
          <p:cNvPr id="13" name="Picture 12">
            <a:extLst>
              <a:ext uri="{FF2B5EF4-FFF2-40B4-BE49-F238E27FC236}">
                <a16:creationId xmlns:a16="http://schemas.microsoft.com/office/drawing/2014/main" id="{7ACF9428-ECF3-483A-BA92-FD0C8F8C6D51}"/>
              </a:ext>
            </a:extLst>
          </p:cNvPr>
          <p:cNvPicPr>
            <a:picLocks noChangeAspect="1"/>
          </p:cNvPicPr>
          <p:nvPr/>
        </p:nvPicPr>
        <p:blipFill>
          <a:blip r:embed="rId5"/>
          <a:stretch>
            <a:fillRect/>
          </a:stretch>
        </p:blipFill>
        <p:spPr>
          <a:xfrm>
            <a:off x="7818628" y="1722667"/>
            <a:ext cx="3416472" cy="3429000"/>
          </a:xfrm>
          <a:prstGeom prst="rect">
            <a:avLst/>
          </a:prstGeom>
        </p:spPr>
      </p:pic>
      <p:pic>
        <p:nvPicPr>
          <p:cNvPr id="14" name="Picture 13">
            <a:extLst>
              <a:ext uri="{FF2B5EF4-FFF2-40B4-BE49-F238E27FC236}">
                <a16:creationId xmlns:a16="http://schemas.microsoft.com/office/drawing/2014/main" id="{78795C6A-98AF-493D-874F-84E3254D8F42}"/>
              </a:ext>
            </a:extLst>
          </p:cNvPr>
          <p:cNvPicPr>
            <a:picLocks noChangeAspect="1"/>
          </p:cNvPicPr>
          <p:nvPr/>
        </p:nvPicPr>
        <p:blipFill>
          <a:blip r:embed="rId6"/>
          <a:stretch>
            <a:fillRect/>
          </a:stretch>
        </p:blipFill>
        <p:spPr>
          <a:xfrm>
            <a:off x="7809002" y="1722667"/>
            <a:ext cx="3445967" cy="3423782"/>
          </a:xfrm>
          <a:prstGeom prst="rect">
            <a:avLst/>
          </a:prstGeom>
        </p:spPr>
      </p:pic>
      <p:pic>
        <p:nvPicPr>
          <p:cNvPr id="15" name="Picture 14">
            <a:extLst>
              <a:ext uri="{FF2B5EF4-FFF2-40B4-BE49-F238E27FC236}">
                <a16:creationId xmlns:a16="http://schemas.microsoft.com/office/drawing/2014/main" id="{82059B51-3EEC-4FB6-BC72-AF3762FC398A}"/>
              </a:ext>
            </a:extLst>
          </p:cNvPr>
          <p:cNvPicPr>
            <a:picLocks noChangeAspect="1"/>
          </p:cNvPicPr>
          <p:nvPr/>
        </p:nvPicPr>
        <p:blipFill>
          <a:blip r:embed="rId7"/>
          <a:stretch>
            <a:fillRect/>
          </a:stretch>
        </p:blipFill>
        <p:spPr>
          <a:xfrm>
            <a:off x="7808383" y="1722667"/>
            <a:ext cx="3426717" cy="3397097"/>
          </a:xfrm>
          <a:prstGeom prst="rect">
            <a:avLst/>
          </a:prstGeom>
        </p:spPr>
      </p:pic>
      <p:pic>
        <p:nvPicPr>
          <p:cNvPr id="17" name="Picture 16">
            <a:extLst>
              <a:ext uri="{FF2B5EF4-FFF2-40B4-BE49-F238E27FC236}">
                <a16:creationId xmlns:a16="http://schemas.microsoft.com/office/drawing/2014/main" id="{C8C99C3A-DA36-4732-9B8B-A05E5E8DA68A}"/>
              </a:ext>
            </a:extLst>
          </p:cNvPr>
          <p:cNvPicPr>
            <a:picLocks noChangeAspect="1"/>
          </p:cNvPicPr>
          <p:nvPr/>
        </p:nvPicPr>
        <p:blipFill>
          <a:blip r:embed="rId8"/>
          <a:stretch>
            <a:fillRect/>
          </a:stretch>
        </p:blipFill>
        <p:spPr>
          <a:xfrm>
            <a:off x="7813085" y="1722667"/>
            <a:ext cx="3432070" cy="3423782"/>
          </a:xfrm>
          <a:prstGeom prst="rect">
            <a:avLst/>
          </a:prstGeom>
        </p:spPr>
      </p:pic>
      <p:sp>
        <p:nvSpPr>
          <p:cNvPr id="18" name="TextBox 17">
            <a:extLst>
              <a:ext uri="{FF2B5EF4-FFF2-40B4-BE49-F238E27FC236}">
                <a16:creationId xmlns:a16="http://schemas.microsoft.com/office/drawing/2014/main" id="{53096186-450F-426D-BEF2-12B5AF22E74C}"/>
              </a:ext>
            </a:extLst>
          </p:cNvPr>
          <p:cNvSpPr txBox="1"/>
          <p:nvPr/>
        </p:nvSpPr>
        <p:spPr>
          <a:xfrm>
            <a:off x="7702563" y="5281382"/>
            <a:ext cx="3638355" cy="430887"/>
          </a:xfrm>
          <a:prstGeom prst="rect">
            <a:avLst/>
          </a:prstGeom>
          <a:noFill/>
          <a:ln w="3175">
            <a:noFill/>
          </a:ln>
        </p:spPr>
        <p:txBody>
          <a:bodyPr wrap="square" rtlCol="0">
            <a:spAutoFit/>
          </a:bodyPr>
          <a:lstStyle/>
          <a:p>
            <a:pPr algn="l"/>
            <a:r>
              <a:rPr lang="en-US" sz="1100">
                <a:solidFill>
                  <a:srgbClr val="FF0000"/>
                </a:solidFill>
                <a:latin typeface="Calibri" panose="020F0502020204030204" pitchFamily="34" charset="0"/>
                <a:cs typeface="Calibri" panose="020F0502020204030204" pitchFamily="34" charset="0"/>
              </a:rPr>
              <a:t>The layer disappears. This needs to be looked at in GSKY code. Looks like the zoom limit changes somehow. </a:t>
            </a:r>
            <a:endParaRPr lang="en-AU" sz="110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55327761"/>
      </p:ext>
    </p:extLst>
  </p:cSld>
  <p:clrMapOvr>
    <a:masterClrMapping/>
  </p:clrMapOvr>
  <mc:AlternateContent xmlns:mc="http://schemas.openxmlformats.org/markup-compatibility/2006" xmlns:p14="http://schemas.microsoft.com/office/powerpoint/2010/main">
    <mc:Choice Requires="p14">
      <p:transition spd="slow" p14:dur="2000" advTm="31701"/>
    </mc:Choice>
    <mc:Fallback xmlns="">
      <p:transition spd="slow" advTm="31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8"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9|4.6|4.9"/>
</p:tagLst>
</file>

<file path=ppt/tags/tag10.xml><?xml version="1.0" encoding="utf-8"?>
<p:tagLst xmlns:a="http://schemas.openxmlformats.org/drawingml/2006/main" xmlns:r="http://schemas.openxmlformats.org/officeDocument/2006/relationships" xmlns:p="http://schemas.openxmlformats.org/presentationml/2006/main">
  <p:tag name="TIMING" val="|1.2|3|4.2|5.2"/>
</p:tagLst>
</file>

<file path=ppt/tags/tag11.xml><?xml version="1.0" encoding="utf-8"?>
<p:tagLst xmlns:a="http://schemas.openxmlformats.org/drawingml/2006/main" xmlns:r="http://schemas.openxmlformats.org/officeDocument/2006/relationships" xmlns:p="http://schemas.openxmlformats.org/presentationml/2006/main">
  <p:tag name="TIMING" val="|3.7|5|4.6"/>
</p:tagLst>
</file>

<file path=ppt/tags/tag12.xml><?xml version="1.0" encoding="utf-8"?>
<p:tagLst xmlns:a="http://schemas.openxmlformats.org/drawingml/2006/main" xmlns:r="http://schemas.openxmlformats.org/officeDocument/2006/relationships" xmlns:p="http://schemas.openxmlformats.org/presentationml/2006/main">
  <p:tag name="TIMING" val="|3.7|5|4.6"/>
</p:tagLst>
</file>

<file path=ppt/tags/tag13.xml><?xml version="1.0" encoding="utf-8"?>
<p:tagLst xmlns:a="http://schemas.openxmlformats.org/drawingml/2006/main" xmlns:r="http://schemas.openxmlformats.org/officeDocument/2006/relationships" xmlns:p="http://schemas.openxmlformats.org/presentationml/2006/main">
  <p:tag name="TIMING" val="|1.2|10.4|4.8|3.9|3.9"/>
</p:tagLst>
</file>

<file path=ppt/tags/tag14.xml><?xml version="1.0" encoding="utf-8"?>
<p:tagLst xmlns:a="http://schemas.openxmlformats.org/drawingml/2006/main" xmlns:r="http://schemas.openxmlformats.org/officeDocument/2006/relationships" xmlns:p="http://schemas.openxmlformats.org/presentationml/2006/main">
  <p:tag name="TIMING" val="|1.2|10.4|4.8|3.9|3.9"/>
</p:tagLst>
</file>

<file path=ppt/tags/tag15.xml><?xml version="1.0" encoding="utf-8"?>
<p:tagLst xmlns:a="http://schemas.openxmlformats.org/drawingml/2006/main" xmlns:r="http://schemas.openxmlformats.org/officeDocument/2006/relationships" xmlns:p="http://schemas.openxmlformats.org/presentationml/2006/main">
  <p:tag name="TIMING" val="|1.2|10.4|4.8|3.9|3.9"/>
</p:tagLst>
</file>

<file path=ppt/tags/tag16.xml><?xml version="1.0" encoding="utf-8"?>
<p:tagLst xmlns:a="http://schemas.openxmlformats.org/drawingml/2006/main" xmlns:r="http://schemas.openxmlformats.org/officeDocument/2006/relationships" xmlns:p="http://schemas.openxmlformats.org/presentationml/2006/main">
  <p:tag name="TIMING" val="|1|6.3|1.1|7.7|6.7|2.3|5.5|4.9"/>
</p:tagLst>
</file>

<file path=ppt/tags/tag17.xml><?xml version="1.0" encoding="utf-8"?>
<p:tagLst xmlns:a="http://schemas.openxmlformats.org/drawingml/2006/main" xmlns:r="http://schemas.openxmlformats.org/officeDocument/2006/relationships" xmlns:p="http://schemas.openxmlformats.org/presentationml/2006/main">
  <p:tag name="TIMING" val="|1.2|2.6|5.1|5.1|5.1|3|3.7|3.7|2.6"/>
</p:tagLst>
</file>

<file path=ppt/tags/tag2.xml><?xml version="1.0" encoding="utf-8"?>
<p:tagLst xmlns:a="http://schemas.openxmlformats.org/drawingml/2006/main" xmlns:r="http://schemas.openxmlformats.org/officeDocument/2006/relationships" xmlns:p="http://schemas.openxmlformats.org/presentationml/2006/main">
  <p:tag name="TIMING" val="|28.5"/>
</p:tagLst>
</file>

<file path=ppt/tags/tag3.xml><?xml version="1.0" encoding="utf-8"?>
<p:tagLst xmlns:a="http://schemas.openxmlformats.org/drawingml/2006/main" xmlns:r="http://schemas.openxmlformats.org/officeDocument/2006/relationships" xmlns:p="http://schemas.openxmlformats.org/presentationml/2006/main">
  <p:tag name="TIMING" val="|6.1|4.8|4.5|9|9.7"/>
</p:tagLst>
</file>

<file path=ppt/tags/tag4.xml><?xml version="1.0" encoding="utf-8"?>
<p:tagLst xmlns:a="http://schemas.openxmlformats.org/drawingml/2006/main" xmlns:r="http://schemas.openxmlformats.org/officeDocument/2006/relationships" xmlns:p="http://schemas.openxmlformats.org/presentationml/2006/main">
  <p:tag name="TIMING" val="|6.6|5.1|4.2|4.1|3.5|5.1"/>
</p:tagLst>
</file>

<file path=ppt/tags/tag5.xml><?xml version="1.0" encoding="utf-8"?>
<p:tagLst xmlns:a="http://schemas.openxmlformats.org/drawingml/2006/main" xmlns:r="http://schemas.openxmlformats.org/officeDocument/2006/relationships" xmlns:p="http://schemas.openxmlformats.org/presentationml/2006/main">
  <p:tag name="TIMING" val="|10.9|2.1|3.2|4.4|3.9"/>
</p:tagLst>
</file>

<file path=ppt/tags/tag6.xml><?xml version="1.0" encoding="utf-8"?>
<p:tagLst xmlns:a="http://schemas.openxmlformats.org/drawingml/2006/main" xmlns:r="http://schemas.openxmlformats.org/officeDocument/2006/relationships" xmlns:p="http://schemas.openxmlformats.org/presentationml/2006/main">
  <p:tag name="TIMING" val="|6.8|2.2|5.5|4.3|3.2|3.3"/>
</p:tagLst>
</file>

<file path=ppt/tags/tag7.xml><?xml version="1.0" encoding="utf-8"?>
<p:tagLst xmlns:a="http://schemas.openxmlformats.org/drawingml/2006/main" xmlns:r="http://schemas.openxmlformats.org/officeDocument/2006/relationships" xmlns:p="http://schemas.openxmlformats.org/presentationml/2006/main">
  <p:tag name="TIMING" val="|6.8|4.9|6.3|5.5"/>
</p:tagLst>
</file>

<file path=ppt/tags/tag8.xml><?xml version="1.0" encoding="utf-8"?>
<p:tagLst xmlns:a="http://schemas.openxmlformats.org/drawingml/2006/main" xmlns:r="http://schemas.openxmlformats.org/officeDocument/2006/relationships" xmlns:p="http://schemas.openxmlformats.org/presentationml/2006/main">
  <p:tag name="TIMING" val="|6.5|4.2|6.1|1.1|2.4|1.5|1.7|4.3"/>
</p:tagLst>
</file>

<file path=ppt/tags/tag9.xml><?xml version="1.0" encoding="utf-8"?>
<p:tagLst xmlns:a="http://schemas.openxmlformats.org/drawingml/2006/main" xmlns:r="http://schemas.openxmlformats.org/officeDocument/2006/relationships" xmlns:p="http://schemas.openxmlformats.org/presentationml/2006/main">
  <p:tag name="TIMING" val="|4.3|5.2|1.5|2.6|3|1.2|3.1|3.5|5.2|6.6|4.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9475</TotalTime>
  <Words>3538</Words>
  <Application>Microsoft Office PowerPoint</Application>
  <PresentationFormat>Widescreen</PresentationFormat>
  <Paragraphs>497</Paragraphs>
  <Slides>31</Slides>
  <Notes>0</Notes>
  <HiddenSlides>0</HiddenSlides>
  <MMClips>6</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Calibri</vt:lpstr>
      <vt:lpstr>Calibri Light</vt:lpstr>
      <vt:lpstr>Tw Cen MT</vt:lpstr>
      <vt:lpstr>Droplet</vt:lpstr>
      <vt:lpstr>Custom Design</vt:lpstr>
      <vt:lpstr>New GSKY Client Software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190</cp:revision>
  <dcterms:created xsi:type="dcterms:W3CDTF">2019-03-08T03:22:22Z</dcterms:created>
  <dcterms:modified xsi:type="dcterms:W3CDTF">2020-03-16T05:03:08Z</dcterms:modified>
</cp:coreProperties>
</file>